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0.jpg" ContentType="image/jpg"/>
  <Override PartName="/ppt/media/image21.jpg" ContentType="image/jpg"/>
  <Override PartName="/ppt/media/image22.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4.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8"/>
  </p:notesMasterIdLst>
  <p:handoutMasterIdLst>
    <p:handoutMasterId r:id="rId49"/>
  </p:handoutMasterIdLst>
  <p:sldIdLst>
    <p:sldId id="520" r:id="rId5"/>
    <p:sldId id="518" r:id="rId6"/>
    <p:sldId id="521" r:id="rId7"/>
    <p:sldId id="522" r:id="rId8"/>
    <p:sldId id="523" r:id="rId9"/>
    <p:sldId id="524" r:id="rId10"/>
    <p:sldId id="525" r:id="rId11"/>
    <p:sldId id="526" r:id="rId12"/>
    <p:sldId id="527" r:id="rId13"/>
    <p:sldId id="529" r:id="rId14"/>
    <p:sldId id="530" r:id="rId15"/>
    <p:sldId id="531" r:id="rId16"/>
    <p:sldId id="533" r:id="rId17"/>
    <p:sldId id="534" r:id="rId18"/>
    <p:sldId id="535" r:id="rId19"/>
    <p:sldId id="536" r:id="rId20"/>
    <p:sldId id="256" r:id="rId21"/>
    <p:sldId id="538" r:id="rId22"/>
    <p:sldId id="539" r:id="rId23"/>
    <p:sldId id="540" r:id="rId24"/>
    <p:sldId id="541" r:id="rId25"/>
    <p:sldId id="542" r:id="rId26"/>
    <p:sldId id="543" r:id="rId27"/>
    <p:sldId id="544" r:id="rId28"/>
    <p:sldId id="545" r:id="rId29"/>
    <p:sldId id="546" r:id="rId30"/>
    <p:sldId id="547" r:id="rId31"/>
    <p:sldId id="550" r:id="rId32"/>
    <p:sldId id="549"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4" r:id="rId47"/>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ExtraBold" panose="00000900000000000000" pitchFamily="2" charset="0"/>
      <p:bold r:id="rId58"/>
      <p:boldItalic r:id="rId59"/>
    </p:embeddedFont>
    <p:embeddedFont>
      <p:font typeface="Montserrat Medium" panose="00000600000000000000" pitchFamily="2" charset="0"/>
      <p:regular r:id="rId60"/>
      <p:italic r:id="rId61"/>
    </p:embeddedFont>
    <p:embeddedFont>
      <p:font typeface="Montserrat SemiBold" panose="00000700000000000000" pitchFamily="2" charset="0"/>
      <p:bold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87A"/>
    <a:srgbClr val="006FBA"/>
    <a:srgbClr val="2A706E"/>
    <a:srgbClr val="4F4F4F"/>
    <a:srgbClr val="00528D"/>
    <a:srgbClr val="709E2E"/>
    <a:srgbClr val="B0E2E1"/>
    <a:srgbClr val="D0E7AF"/>
    <a:srgbClr val="E5F5FF"/>
    <a:srgbClr val="F37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1D7F7-6301-41B1-A023-DC7E06CE2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Montserrat" panose="00000500000000000000" pitchFamily="2" charset="0"/>
            </a:endParaRPr>
          </a:p>
        </p:txBody>
      </p:sp>
      <p:sp>
        <p:nvSpPr>
          <p:cNvPr id="3" name="Date Placeholder 2">
            <a:extLst>
              <a:ext uri="{FF2B5EF4-FFF2-40B4-BE49-F238E27FC236}">
                <a16:creationId xmlns:a16="http://schemas.microsoft.com/office/drawing/2014/main" id="{EC574595-F736-4F6E-97E0-A525A08B96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29D1D9-B6BA-480F-BBFC-FB5AB259137E}" type="datetimeFigureOut">
              <a:rPr lang="en-AU" smtClean="0">
                <a:latin typeface="Montserrat" panose="00000500000000000000" pitchFamily="2" charset="0"/>
              </a:rPr>
              <a:t>4/11/2021</a:t>
            </a:fld>
            <a:endParaRPr lang="en-AU">
              <a:latin typeface="Montserrat" panose="00000500000000000000" pitchFamily="2" charset="0"/>
            </a:endParaRPr>
          </a:p>
        </p:txBody>
      </p:sp>
      <p:sp>
        <p:nvSpPr>
          <p:cNvPr id="4" name="Footer Placeholder 3">
            <a:extLst>
              <a:ext uri="{FF2B5EF4-FFF2-40B4-BE49-F238E27FC236}">
                <a16:creationId xmlns:a16="http://schemas.microsoft.com/office/drawing/2014/main" id="{08F73058-C7D4-4B61-9787-C6BBE751FB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Montserrat" panose="00000500000000000000" pitchFamily="2" charset="0"/>
            </a:endParaRPr>
          </a:p>
        </p:txBody>
      </p:sp>
      <p:sp>
        <p:nvSpPr>
          <p:cNvPr id="5" name="Slide Number Placeholder 4">
            <a:extLst>
              <a:ext uri="{FF2B5EF4-FFF2-40B4-BE49-F238E27FC236}">
                <a16:creationId xmlns:a16="http://schemas.microsoft.com/office/drawing/2014/main" id="{BA6D078A-172E-4195-A4B7-8613A4E804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4F828-75A6-4FBA-9079-36DA5483E182}" type="slidenum">
              <a:rPr lang="en-AU" smtClean="0">
                <a:latin typeface="Montserrat" panose="00000500000000000000" pitchFamily="2" charset="0"/>
              </a:rPr>
              <a:t>‹#›</a:t>
            </a:fld>
            <a:endParaRPr lang="en-AU">
              <a:latin typeface="Montserrat" panose="00000500000000000000" pitchFamily="2" charset="0"/>
            </a:endParaRPr>
          </a:p>
        </p:txBody>
      </p:sp>
    </p:spTree>
    <p:extLst>
      <p:ext uri="{BB962C8B-B14F-4D97-AF65-F5344CB8AC3E}">
        <p14:creationId xmlns:p14="http://schemas.microsoft.com/office/powerpoint/2010/main" val="102070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2" charset="0"/>
              </a:defRPr>
            </a:lvl1pPr>
          </a:lstStyle>
          <a:p>
            <a:fld id="{1ECF69F6-6E09-2240-BDA9-08F227C36281}" type="datetimeFigureOut">
              <a:rPr lang="en-US" smtClean="0"/>
              <a:pPr/>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2" charset="0"/>
              </a:defRPr>
            </a:lvl1pPr>
          </a:lstStyle>
          <a:p>
            <a:fld id="{F24F16DD-ACF9-3A4A-83E5-4DE399FB2E72}" type="slidenum">
              <a:rPr lang="en-US" smtClean="0"/>
              <a:pPr/>
              <a:t>‹#›</a:t>
            </a:fld>
            <a:endParaRPr lang="en-US"/>
          </a:p>
        </p:txBody>
      </p:sp>
    </p:spTree>
    <p:extLst>
      <p:ext uri="{BB962C8B-B14F-4D97-AF65-F5344CB8AC3E}">
        <p14:creationId xmlns:p14="http://schemas.microsoft.com/office/powerpoint/2010/main" val="36503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a.org.au/"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australianapprenticeships.gov.au/sites/default/files/2019-05/Support%20for%20Australian%20Apprentices%20with%20disability.pdf" TargetMode="External"/><Relationship Id="rId5" Type="http://schemas.openxmlformats.org/officeDocument/2006/relationships/hyperlink" Target="https://www.australianapprenticeships.gov.au/programs/support-australian-apprentices-disability" TargetMode="External"/><Relationship Id="rId4" Type="http://schemas.openxmlformats.org/officeDocument/2006/relationships/hyperlink" Target="https://ade.org.au/ades-directory"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da.org.au/"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australianapprenticeships.gov.au/sites/default/files/2019-05/Support%20for%20Australian%20Apprentices%20with%20disability.pdf" TargetMode="External"/><Relationship Id="rId5" Type="http://schemas.openxmlformats.org/officeDocument/2006/relationships/hyperlink" Target="https://www.australianapprenticeships.gov.au/programs/support-australian-apprentices-disability" TargetMode="External"/><Relationship Id="rId4" Type="http://schemas.openxmlformats.org/officeDocument/2006/relationships/hyperlink" Target="https://ade.org.au/ades-directory"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da.org.au/"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australianapprenticeships.gov.au/sites/default/files/2019-05/Support%20for%20Australian%20Apprentices%20with%20disability.pdf" TargetMode="External"/><Relationship Id="rId5" Type="http://schemas.openxmlformats.org/officeDocument/2006/relationships/hyperlink" Target="https://www.australianapprenticeships.gov.au/programs/support-australian-apprentices-disability" TargetMode="External"/><Relationship Id="rId4" Type="http://schemas.openxmlformats.org/officeDocument/2006/relationships/hyperlink" Target="https://ade.org.au/ades-directory"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da.org.au/"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australianapprenticeships.gov.au/sites/default/files/2019-05/Support%20for%20Australian%20Apprentices%20with%20disability.pdf" TargetMode="External"/><Relationship Id="rId5" Type="http://schemas.openxmlformats.org/officeDocument/2006/relationships/hyperlink" Target="https://www.australianapprenticeships.gov.au/programs/support-australian-apprentices-disability" TargetMode="External"/><Relationship Id="rId4" Type="http://schemas.openxmlformats.org/officeDocument/2006/relationships/hyperlink" Target="https://ade.org.au/ades-directo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10</a:t>
            </a:fld>
            <a:endParaRPr lang="en-US"/>
          </a:p>
        </p:txBody>
      </p:sp>
    </p:spTree>
    <p:extLst>
      <p:ext uri="{BB962C8B-B14F-4D97-AF65-F5344CB8AC3E}">
        <p14:creationId xmlns:p14="http://schemas.microsoft.com/office/powerpoint/2010/main" val="122567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22</a:t>
            </a:fld>
            <a:endParaRPr lang="en-US"/>
          </a:p>
        </p:txBody>
      </p:sp>
    </p:spTree>
    <p:extLst>
      <p:ext uri="{BB962C8B-B14F-4D97-AF65-F5344CB8AC3E}">
        <p14:creationId xmlns:p14="http://schemas.microsoft.com/office/powerpoint/2010/main" val="382279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23</a:t>
            </a:fld>
            <a:endParaRPr lang="en-US"/>
          </a:p>
        </p:txBody>
      </p:sp>
    </p:spTree>
    <p:extLst>
      <p:ext uri="{BB962C8B-B14F-4D97-AF65-F5344CB8AC3E}">
        <p14:creationId xmlns:p14="http://schemas.microsoft.com/office/powerpoint/2010/main" val="355383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24</a:t>
            </a:fld>
            <a:endParaRPr lang="en-US"/>
          </a:p>
        </p:txBody>
      </p:sp>
    </p:spTree>
    <p:extLst>
      <p:ext uri="{BB962C8B-B14F-4D97-AF65-F5344CB8AC3E}">
        <p14:creationId xmlns:p14="http://schemas.microsoft.com/office/powerpoint/2010/main" val="84273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25</a:t>
            </a:fld>
            <a:endParaRPr lang="en-US"/>
          </a:p>
        </p:txBody>
      </p:sp>
    </p:spTree>
    <p:extLst>
      <p:ext uri="{BB962C8B-B14F-4D97-AF65-F5344CB8AC3E}">
        <p14:creationId xmlns:p14="http://schemas.microsoft.com/office/powerpoint/2010/main" val="421110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26</a:t>
            </a:fld>
            <a:endParaRPr lang="en-US"/>
          </a:p>
        </p:txBody>
      </p:sp>
    </p:spTree>
    <p:extLst>
      <p:ext uri="{BB962C8B-B14F-4D97-AF65-F5344CB8AC3E}">
        <p14:creationId xmlns:p14="http://schemas.microsoft.com/office/powerpoint/2010/main" val="252192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27</a:t>
            </a:fld>
            <a:endParaRPr lang="en-US"/>
          </a:p>
        </p:txBody>
      </p:sp>
    </p:spTree>
    <p:extLst>
      <p:ext uri="{BB962C8B-B14F-4D97-AF65-F5344CB8AC3E}">
        <p14:creationId xmlns:p14="http://schemas.microsoft.com/office/powerpoint/2010/main" val="395124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28</a:t>
            </a:fld>
            <a:endParaRPr lang="en-US"/>
          </a:p>
        </p:txBody>
      </p:sp>
    </p:spTree>
    <p:extLst>
      <p:ext uri="{BB962C8B-B14F-4D97-AF65-F5344CB8AC3E}">
        <p14:creationId xmlns:p14="http://schemas.microsoft.com/office/powerpoint/2010/main" val="245710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29</a:t>
            </a:fld>
            <a:endParaRPr lang="en-US"/>
          </a:p>
        </p:txBody>
      </p:sp>
    </p:spTree>
    <p:extLst>
      <p:ext uri="{BB962C8B-B14F-4D97-AF65-F5344CB8AC3E}">
        <p14:creationId xmlns:p14="http://schemas.microsoft.com/office/powerpoint/2010/main" val="229031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30</a:t>
            </a:fld>
            <a:endParaRPr lang="en-US"/>
          </a:p>
        </p:txBody>
      </p:sp>
    </p:spTree>
    <p:extLst>
      <p:ext uri="{BB962C8B-B14F-4D97-AF65-F5344CB8AC3E}">
        <p14:creationId xmlns:p14="http://schemas.microsoft.com/office/powerpoint/2010/main" val="327209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31</a:t>
            </a:fld>
            <a:endParaRPr lang="en-US"/>
          </a:p>
        </p:txBody>
      </p:sp>
    </p:spTree>
    <p:extLst>
      <p:ext uri="{BB962C8B-B14F-4D97-AF65-F5344CB8AC3E}">
        <p14:creationId xmlns:p14="http://schemas.microsoft.com/office/powerpoint/2010/main" val="14646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11</a:t>
            </a:fld>
            <a:endParaRPr lang="en-US"/>
          </a:p>
        </p:txBody>
      </p:sp>
    </p:spTree>
    <p:extLst>
      <p:ext uri="{BB962C8B-B14F-4D97-AF65-F5344CB8AC3E}">
        <p14:creationId xmlns:p14="http://schemas.microsoft.com/office/powerpoint/2010/main" val="370904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32</a:t>
            </a:fld>
            <a:endParaRPr lang="en-US"/>
          </a:p>
        </p:txBody>
      </p:sp>
    </p:spTree>
    <p:extLst>
      <p:ext uri="{BB962C8B-B14F-4D97-AF65-F5344CB8AC3E}">
        <p14:creationId xmlns:p14="http://schemas.microsoft.com/office/powerpoint/2010/main" val="1239978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33</a:t>
            </a:fld>
            <a:endParaRPr lang="en-US"/>
          </a:p>
        </p:txBody>
      </p:sp>
    </p:spTree>
    <p:extLst>
      <p:ext uri="{BB962C8B-B14F-4D97-AF65-F5344CB8AC3E}">
        <p14:creationId xmlns:p14="http://schemas.microsoft.com/office/powerpoint/2010/main" val="88300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34</a:t>
            </a:fld>
            <a:endParaRPr lang="en-US"/>
          </a:p>
        </p:txBody>
      </p:sp>
    </p:spTree>
    <p:extLst>
      <p:ext uri="{BB962C8B-B14F-4D97-AF65-F5344CB8AC3E}">
        <p14:creationId xmlns:p14="http://schemas.microsoft.com/office/powerpoint/2010/main" val="174177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35</a:t>
            </a:fld>
            <a:endParaRPr lang="en-US"/>
          </a:p>
        </p:txBody>
      </p:sp>
    </p:spTree>
    <p:extLst>
      <p:ext uri="{BB962C8B-B14F-4D97-AF65-F5344CB8AC3E}">
        <p14:creationId xmlns:p14="http://schemas.microsoft.com/office/powerpoint/2010/main" val="239666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36</a:t>
            </a:fld>
            <a:endParaRPr lang="en-US"/>
          </a:p>
        </p:txBody>
      </p:sp>
    </p:spTree>
    <p:extLst>
      <p:ext uri="{BB962C8B-B14F-4D97-AF65-F5344CB8AC3E}">
        <p14:creationId xmlns:p14="http://schemas.microsoft.com/office/powerpoint/2010/main" val="132984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4F16DD-ACF9-3A4A-83E5-4DE399FB2E72}" type="slidenum">
              <a:rPr lang="en-US" smtClean="0"/>
              <a:pPr/>
              <a:t>37</a:t>
            </a:fld>
            <a:endParaRPr lang="en-US"/>
          </a:p>
        </p:txBody>
      </p:sp>
    </p:spTree>
    <p:extLst>
      <p:ext uri="{BB962C8B-B14F-4D97-AF65-F5344CB8AC3E}">
        <p14:creationId xmlns:p14="http://schemas.microsoft.com/office/powerpoint/2010/main" val="3194758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agree with all Tara’s links and I would </a:t>
            </a:r>
            <a:r>
              <a:rPr lang="en-AU" sz="1200" b="1" kern="1200" dirty="0">
                <a:solidFill>
                  <a:schemeClr val="tx1"/>
                </a:solidFill>
                <a:effectLst/>
                <a:latin typeface="+mn-lt"/>
                <a:ea typeface="+mn-ea"/>
                <a:cs typeface="+mn-cs"/>
              </a:rPr>
              <a:t>delete Ability Links</a:t>
            </a:r>
            <a:r>
              <a:rPr lang="en-AU" sz="1200" kern="1200" dirty="0">
                <a:solidFill>
                  <a:schemeClr val="tx1"/>
                </a:solidFill>
                <a:effectLst/>
                <a:latin typeface="+mn-lt"/>
                <a:ea typeface="+mn-ea"/>
                <a:cs typeface="+mn-cs"/>
              </a:rPr>
              <a:t> and replace with a link to NSW Disability Advocacy- </a:t>
            </a:r>
            <a:r>
              <a:rPr lang="en-AU" sz="1200" u="sng" kern="1200" dirty="0">
                <a:solidFill>
                  <a:schemeClr val="tx1"/>
                </a:solidFill>
                <a:effectLst/>
                <a:latin typeface="+mn-lt"/>
                <a:ea typeface="+mn-ea"/>
                <a:cs typeface="+mn-cs"/>
                <a:hlinkClick r:id="rId3"/>
              </a:rPr>
              <a:t>www.da.org.au</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Slide 7- Australian Disability Enterprise link that has been removed add- </a:t>
            </a:r>
            <a:r>
              <a:rPr lang="en-AU" sz="1200" u="sng" kern="1200" dirty="0">
                <a:solidFill>
                  <a:schemeClr val="tx1"/>
                </a:solidFill>
                <a:effectLst/>
                <a:latin typeface="+mn-lt"/>
                <a:ea typeface="+mn-ea"/>
                <a:cs typeface="+mn-cs"/>
                <a:hlinkClick r:id="rId4"/>
              </a:rPr>
              <a:t>https://ade.org.au/ades-directory</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Slide 7</a:t>
            </a:r>
          </a:p>
          <a:p>
            <a:pPr lvl="1"/>
            <a:r>
              <a:rPr lang="en-AU" sz="1200" u="sng" kern="1200" dirty="0">
                <a:solidFill>
                  <a:schemeClr val="tx1"/>
                </a:solidFill>
                <a:effectLst/>
                <a:latin typeface="+mn-lt"/>
                <a:ea typeface="+mn-ea"/>
                <a:cs typeface="+mn-cs"/>
                <a:hlinkClick r:id="rId5"/>
              </a:rPr>
              <a:t>Australian apprentices with disability</a:t>
            </a:r>
            <a:endParaRPr lang="en-AU" sz="1200" kern="1200" dirty="0">
              <a:solidFill>
                <a:schemeClr val="tx1"/>
              </a:solidFill>
              <a:effectLst/>
              <a:latin typeface="+mn-lt"/>
              <a:ea typeface="+mn-ea"/>
              <a:cs typeface="+mn-cs"/>
            </a:endParaRPr>
          </a:p>
          <a:p>
            <a:pPr lvl="2"/>
            <a:r>
              <a:rPr lang="en-AU" sz="1200" kern="1200" dirty="0">
                <a:solidFill>
                  <a:schemeClr val="tx1"/>
                </a:solidFill>
                <a:effectLst/>
                <a:latin typeface="+mn-lt"/>
                <a:ea typeface="+mn-ea"/>
                <a:cs typeface="+mn-cs"/>
              </a:rPr>
              <a:t>I believe the new link could be </a:t>
            </a:r>
            <a:r>
              <a:rPr lang="en-AU" sz="1200" u="sng" kern="1200" dirty="0">
                <a:solidFill>
                  <a:schemeClr val="tx1"/>
                </a:solidFill>
                <a:effectLst/>
                <a:latin typeface="+mn-lt"/>
                <a:ea typeface="+mn-ea"/>
                <a:cs typeface="+mn-cs"/>
                <a:hlinkClick r:id="rId6"/>
              </a:rPr>
              <a:t>https://www.australianapprenticeships.gov.au/sites/default/files/2019-05/Support%20for%20Australian%20Apprentices%20with%20disability.pdf</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38</a:t>
            </a:fld>
            <a:endParaRPr lang="en-US"/>
          </a:p>
        </p:txBody>
      </p:sp>
    </p:spTree>
    <p:extLst>
      <p:ext uri="{BB962C8B-B14F-4D97-AF65-F5344CB8AC3E}">
        <p14:creationId xmlns:p14="http://schemas.microsoft.com/office/powerpoint/2010/main" val="320383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agree with all Tara’s links and I would </a:t>
            </a:r>
            <a:r>
              <a:rPr lang="en-AU" sz="1200" b="1" kern="1200" dirty="0">
                <a:solidFill>
                  <a:schemeClr val="tx1"/>
                </a:solidFill>
                <a:effectLst/>
                <a:latin typeface="+mn-lt"/>
                <a:ea typeface="+mn-ea"/>
                <a:cs typeface="+mn-cs"/>
              </a:rPr>
              <a:t>delete Ability Links</a:t>
            </a:r>
            <a:r>
              <a:rPr lang="en-AU" sz="1200" kern="1200" dirty="0">
                <a:solidFill>
                  <a:schemeClr val="tx1"/>
                </a:solidFill>
                <a:effectLst/>
                <a:latin typeface="+mn-lt"/>
                <a:ea typeface="+mn-ea"/>
                <a:cs typeface="+mn-cs"/>
              </a:rPr>
              <a:t> and replace with a link to NSW Disability Advocacy- </a:t>
            </a:r>
            <a:r>
              <a:rPr lang="en-AU" sz="1200" u="sng" kern="1200" dirty="0">
                <a:solidFill>
                  <a:schemeClr val="tx1"/>
                </a:solidFill>
                <a:effectLst/>
                <a:latin typeface="+mn-lt"/>
                <a:ea typeface="+mn-ea"/>
                <a:cs typeface="+mn-cs"/>
                <a:hlinkClick r:id="rId3"/>
              </a:rPr>
              <a:t>www.da.org.au</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Slide 7- Australian Disability Enterprise link that has been removed add- </a:t>
            </a:r>
            <a:r>
              <a:rPr lang="en-AU" sz="1200" u="sng" kern="1200" dirty="0">
                <a:solidFill>
                  <a:schemeClr val="tx1"/>
                </a:solidFill>
                <a:effectLst/>
                <a:latin typeface="+mn-lt"/>
                <a:ea typeface="+mn-ea"/>
                <a:cs typeface="+mn-cs"/>
                <a:hlinkClick r:id="rId4"/>
              </a:rPr>
              <a:t>https://ade.org.au/ades-directory</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Slide 7</a:t>
            </a:r>
          </a:p>
          <a:p>
            <a:pPr lvl="1"/>
            <a:r>
              <a:rPr lang="en-AU" sz="1200" u="sng" kern="1200" dirty="0">
                <a:solidFill>
                  <a:schemeClr val="tx1"/>
                </a:solidFill>
                <a:effectLst/>
                <a:latin typeface="+mn-lt"/>
                <a:ea typeface="+mn-ea"/>
                <a:cs typeface="+mn-cs"/>
                <a:hlinkClick r:id="rId5"/>
              </a:rPr>
              <a:t>Australian apprentices with disability</a:t>
            </a:r>
            <a:endParaRPr lang="en-AU" sz="1200" kern="1200" dirty="0">
              <a:solidFill>
                <a:schemeClr val="tx1"/>
              </a:solidFill>
              <a:effectLst/>
              <a:latin typeface="+mn-lt"/>
              <a:ea typeface="+mn-ea"/>
              <a:cs typeface="+mn-cs"/>
            </a:endParaRPr>
          </a:p>
          <a:p>
            <a:pPr lvl="2"/>
            <a:r>
              <a:rPr lang="en-AU" sz="1200" kern="1200" dirty="0">
                <a:solidFill>
                  <a:schemeClr val="tx1"/>
                </a:solidFill>
                <a:effectLst/>
                <a:latin typeface="+mn-lt"/>
                <a:ea typeface="+mn-ea"/>
                <a:cs typeface="+mn-cs"/>
              </a:rPr>
              <a:t>I believe the new link could be </a:t>
            </a:r>
            <a:r>
              <a:rPr lang="en-AU" sz="1200" u="sng" kern="1200" dirty="0">
                <a:solidFill>
                  <a:schemeClr val="tx1"/>
                </a:solidFill>
                <a:effectLst/>
                <a:latin typeface="+mn-lt"/>
                <a:ea typeface="+mn-ea"/>
                <a:cs typeface="+mn-cs"/>
                <a:hlinkClick r:id="rId6"/>
              </a:rPr>
              <a:t>https://www.australianapprenticeships.gov.au/sites/default/files/2019-05/Support%20for%20Australian%20Apprentices%20with%20disability.pdf</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39</a:t>
            </a:fld>
            <a:endParaRPr lang="en-US"/>
          </a:p>
        </p:txBody>
      </p:sp>
    </p:spTree>
    <p:extLst>
      <p:ext uri="{BB962C8B-B14F-4D97-AF65-F5344CB8AC3E}">
        <p14:creationId xmlns:p14="http://schemas.microsoft.com/office/powerpoint/2010/main" val="219321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agree with all Tara’s links and I would </a:t>
            </a:r>
            <a:r>
              <a:rPr lang="en-AU" sz="1200" b="1" kern="1200" dirty="0">
                <a:solidFill>
                  <a:schemeClr val="tx1"/>
                </a:solidFill>
                <a:effectLst/>
                <a:latin typeface="+mn-lt"/>
                <a:ea typeface="+mn-ea"/>
                <a:cs typeface="+mn-cs"/>
              </a:rPr>
              <a:t>delete Ability Links</a:t>
            </a:r>
            <a:r>
              <a:rPr lang="en-AU" sz="1200" kern="1200" dirty="0">
                <a:solidFill>
                  <a:schemeClr val="tx1"/>
                </a:solidFill>
                <a:effectLst/>
                <a:latin typeface="+mn-lt"/>
                <a:ea typeface="+mn-ea"/>
                <a:cs typeface="+mn-cs"/>
              </a:rPr>
              <a:t> and replace with a link to NSW Disability Advocacy- </a:t>
            </a:r>
            <a:r>
              <a:rPr lang="en-AU" sz="1200" u="sng" kern="1200" dirty="0">
                <a:solidFill>
                  <a:schemeClr val="tx1"/>
                </a:solidFill>
                <a:effectLst/>
                <a:latin typeface="+mn-lt"/>
                <a:ea typeface="+mn-ea"/>
                <a:cs typeface="+mn-cs"/>
                <a:hlinkClick r:id="rId3"/>
              </a:rPr>
              <a:t>www.da.org.au</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Slide 7- Australian Disability Enterprise link that has been removed add- </a:t>
            </a:r>
            <a:r>
              <a:rPr lang="en-AU" sz="1200" u="sng" kern="1200" dirty="0">
                <a:solidFill>
                  <a:schemeClr val="tx1"/>
                </a:solidFill>
                <a:effectLst/>
                <a:latin typeface="+mn-lt"/>
                <a:ea typeface="+mn-ea"/>
                <a:cs typeface="+mn-cs"/>
                <a:hlinkClick r:id="rId4"/>
              </a:rPr>
              <a:t>https://ade.org.au/ades-directory</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Slide 7</a:t>
            </a:r>
          </a:p>
          <a:p>
            <a:pPr lvl="1"/>
            <a:r>
              <a:rPr lang="en-AU" sz="1200" u="sng" kern="1200" dirty="0">
                <a:solidFill>
                  <a:schemeClr val="tx1"/>
                </a:solidFill>
                <a:effectLst/>
                <a:latin typeface="+mn-lt"/>
                <a:ea typeface="+mn-ea"/>
                <a:cs typeface="+mn-cs"/>
                <a:hlinkClick r:id="rId5"/>
              </a:rPr>
              <a:t>Australian apprentices with disability</a:t>
            </a:r>
            <a:endParaRPr lang="en-AU" sz="1200" kern="1200" dirty="0">
              <a:solidFill>
                <a:schemeClr val="tx1"/>
              </a:solidFill>
              <a:effectLst/>
              <a:latin typeface="+mn-lt"/>
              <a:ea typeface="+mn-ea"/>
              <a:cs typeface="+mn-cs"/>
            </a:endParaRPr>
          </a:p>
          <a:p>
            <a:pPr lvl="2"/>
            <a:r>
              <a:rPr lang="en-AU" sz="1200" kern="1200" dirty="0">
                <a:solidFill>
                  <a:schemeClr val="tx1"/>
                </a:solidFill>
                <a:effectLst/>
                <a:latin typeface="+mn-lt"/>
                <a:ea typeface="+mn-ea"/>
                <a:cs typeface="+mn-cs"/>
              </a:rPr>
              <a:t>I believe the new link could be </a:t>
            </a:r>
            <a:r>
              <a:rPr lang="en-AU" sz="1200" u="sng" kern="1200" dirty="0">
                <a:solidFill>
                  <a:schemeClr val="tx1"/>
                </a:solidFill>
                <a:effectLst/>
                <a:latin typeface="+mn-lt"/>
                <a:ea typeface="+mn-ea"/>
                <a:cs typeface="+mn-cs"/>
                <a:hlinkClick r:id="rId6"/>
              </a:rPr>
              <a:t>https://www.australianapprenticeships.gov.au/sites/default/files/2019-05/Support%20for%20Australian%20Apprentices%20with%20disability.pdf</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40</a:t>
            </a:fld>
            <a:endParaRPr lang="en-US"/>
          </a:p>
        </p:txBody>
      </p:sp>
    </p:spTree>
    <p:extLst>
      <p:ext uri="{BB962C8B-B14F-4D97-AF65-F5344CB8AC3E}">
        <p14:creationId xmlns:p14="http://schemas.microsoft.com/office/powerpoint/2010/main" val="1001334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agree with all Tara’s links and I would </a:t>
            </a:r>
            <a:r>
              <a:rPr lang="en-AU" sz="1200" b="1" kern="1200" dirty="0">
                <a:solidFill>
                  <a:schemeClr val="tx1"/>
                </a:solidFill>
                <a:effectLst/>
                <a:latin typeface="+mn-lt"/>
                <a:ea typeface="+mn-ea"/>
                <a:cs typeface="+mn-cs"/>
              </a:rPr>
              <a:t>delete Ability Links</a:t>
            </a:r>
            <a:r>
              <a:rPr lang="en-AU" sz="1200" kern="1200" dirty="0">
                <a:solidFill>
                  <a:schemeClr val="tx1"/>
                </a:solidFill>
                <a:effectLst/>
                <a:latin typeface="+mn-lt"/>
                <a:ea typeface="+mn-ea"/>
                <a:cs typeface="+mn-cs"/>
              </a:rPr>
              <a:t> and replace with a link to NSW Disability Advocacy- </a:t>
            </a:r>
            <a:r>
              <a:rPr lang="en-AU" sz="1200" u="sng" kern="1200" dirty="0">
                <a:solidFill>
                  <a:schemeClr val="tx1"/>
                </a:solidFill>
                <a:effectLst/>
                <a:latin typeface="+mn-lt"/>
                <a:ea typeface="+mn-ea"/>
                <a:cs typeface="+mn-cs"/>
                <a:hlinkClick r:id="rId3"/>
              </a:rPr>
              <a:t>www.da.org.au</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Slide 7- Australian Disability Enterprise link that has been removed add- </a:t>
            </a:r>
            <a:r>
              <a:rPr lang="en-AU" sz="1200" u="sng" kern="1200" dirty="0">
                <a:solidFill>
                  <a:schemeClr val="tx1"/>
                </a:solidFill>
                <a:effectLst/>
                <a:latin typeface="+mn-lt"/>
                <a:ea typeface="+mn-ea"/>
                <a:cs typeface="+mn-cs"/>
                <a:hlinkClick r:id="rId4"/>
              </a:rPr>
              <a:t>https://ade.org.au/ades-directory</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Slide 7</a:t>
            </a:r>
          </a:p>
          <a:p>
            <a:pPr lvl="1"/>
            <a:r>
              <a:rPr lang="en-AU" sz="1200" u="sng" kern="1200" dirty="0">
                <a:solidFill>
                  <a:schemeClr val="tx1"/>
                </a:solidFill>
                <a:effectLst/>
                <a:latin typeface="+mn-lt"/>
                <a:ea typeface="+mn-ea"/>
                <a:cs typeface="+mn-cs"/>
                <a:hlinkClick r:id="rId5"/>
              </a:rPr>
              <a:t>Australian apprentices with disability</a:t>
            </a:r>
            <a:endParaRPr lang="en-AU" sz="1200" kern="1200" dirty="0">
              <a:solidFill>
                <a:schemeClr val="tx1"/>
              </a:solidFill>
              <a:effectLst/>
              <a:latin typeface="+mn-lt"/>
              <a:ea typeface="+mn-ea"/>
              <a:cs typeface="+mn-cs"/>
            </a:endParaRPr>
          </a:p>
          <a:p>
            <a:pPr lvl="2"/>
            <a:r>
              <a:rPr lang="en-AU" sz="1200" kern="1200" dirty="0">
                <a:solidFill>
                  <a:schemeClr val="tx1"/>
                </a:solidFill>
                <a:effectLst/>
                <a:latin typeface="+mn-lt"/>
                <a:ea typeface="+mn-ea"/>
                <a:cs typeface="+mn-cs"/>
              </a:rPr>
              <a:t>I believe the new link could be </a:t>
            </a:r>
            <a:r>
              <a:rPr lang="en-AU" sz="1200" u="sng" kern="1200" dirty="0">
                <a:solidFill>
                  <a:schemeClr val="tx1"/>
                </a:solidFill>
                <a:effectLst/>
                <a:latin typeface="+mn-lt"/>
                <a:ea typeface="+mn-ea"/>
                <a:cs typeface="+mn-cs"/>
                <a:hlinkClick r:id="rId6"/>
              </a:rPr>
              <a:t>https://www.australianapprenticeships.gov.au/sites/default/files/2019-05/Support%20for%20Australian%20Apprentices%20with%20disability.pdf</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41</a:t>
            </a:fld>
            <a:endParaRPr lang="en-US"/>
          </a:p>
        </p:txBody>
      </p:sp>
    </p:spTree>
    <p:extLst>
      <p:ext uri="{BB962C8B-B14F-4D97-AF65-F5344CB8AC3E}">
        <p14:creationId xmlns:p14="http://schemas.microsoft.com/office/powerpoint/2010/main" val="372053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12</a:t>
            </a:fld>
            <a:endParaRPr lang="en-US"/>
          </a:p>
        </p:txBody>
      </p:sp>
    </p:spTree>
    <p:extLst>
      <p:ext uri="{BB962C8B-B14F-4D97-AF65-F5344CB8AC3E}">
        <p14:creationId xmlns:p14="http://schemas.microsoft.com/office/powerpoint/2010/main" val="217824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42</a:t>
            </a:fld>
            <a:endParaRPr lang="en-US"/>
          </a:p>
        </p:txBody>
      </p:sp>
    </p:spTree>
    <p:extLst>
      <p:ext uri="{BB962C8B-B14F-4D97-AF65-F5344CB8AC3E}">
        <p14:creationId xmlns:p14="http://schemas.microsoft.com/office/powerpoint/2010/main" val="3942345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43</a:t>
            </a:fld>
            <a:endParaRPr lang="en-US"/>
          </a:p>
        </p:txBody>
      </p:sp>
    </p:spTree>
    <p:extLst>
      <p:ext uri="{BB962C8B-B14F-4D97-AF65-F5344CB8AC3E}">
        <p14:creationId xmlns:p14="http://schemas.microsoft.com/office/powerpoint/2010/main" val="182367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13</a:t>
            </a:fld>
            <a:endParaRPr lang="en-US"/>
          </a:p>
        </p:txBody>
      </p:sp>
    </p:spTree>
    <p:extLst>
      <p:ext uri="{BB962C8B-B14F-4D97-AF65-F5344CB8AC3E}">
        <p14:creationId xmlns:p14="http://schemas.microsoft.com/office/powerpoint/2010/main" val="133586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14</a:t>
            </a:fld>
            <a:endParaRPr lang="en-US"/>
          </a:p>
        </p:txBody>
      </p:sp>
    </p:spTree>
    <p:extLst>
      <p:ext uri="{BB962C8B-B14F-4D97-AF65-F5344CB8AC3E}">
        <p14:creationId xmlns:p14="http://schemas.microsoft.com/office/powerpoint/2010/main" val="87246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Consent</a:t>
            </a:r>
            <a:r>
              <a:rPr lang="en-AU" baseline="0" dirty="0"/>
              <a:t> from the parent must be obtained before any student information is provided to the NDIS.</a:t>
            </a:r>
            <a:endParaRPr lang="en-AU" dirty="0"/>
          </a:p>
        </p:txBody>
      </p:sp>
      <p:sp>
        <p:nvSpPr>
          <p:cNvPr id="4" name="Slide Number Placeholder 3"/>
          <p:cNvSpPr>
            <a:spLocks noGrp="1"/>
          </p:cNvSpPr>
          <p:nvPr>
            <p:ph type="sldNum" sz="quarter" idx="10"/>
          </p:nvPr>
        </p:nvSpPr>
        <p:spPr/>
        <p:txBody>
          <a:bodyPr/>
          <a:lstStyle/>
          <a:p>
            <a:fld id="{0B3F51BA-7433-1D4B-84CB-B35DE54FDFCD}" type="slidenum">
              <a:rPr lang="en-US" smtClean="0"/>
              <a:t>15</a:t>
            </a:fld>
            <a:endParaRPr lang="en-US"/>
          </a:p>
        </p:txBody>
      </p:sp>
    </p:spTree>
    <p:extLst>
      <p:ext uri="{BB962C8B-B14F-4D97-AF65-F5344CB8AC3E}">
        <p14:creationId xmlns:p14="http://schemas.microsoft.com/office/powerpoint/2010/main" val="298007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0845785-D83D-4FF2-9F3E-B617D926E820}" type="slidenum">
              <a:rPr lang="en-AU" smtClean="0"/>
              <a:t>17</a:t>
            </a:fld>
            <a:endParaRPr lang="en-AU"/>
          </a:p>
        </p:txBody>
      </p:sp>
    </p:spTree>
    <p:extLst>
      <p:ext uri="{BB962C8B-B14F-4D97-AF65-F5344CB8AC3E}">
        <p14:creationId xmlns:p14="http://schemas.microsoft.com/office/powerpoint/2010/main" val="322465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20</a:t>
            </a:fld>
            <a:endParaRPr lang="en-US"/>
          </a:p>
        </p:txBody>
      </p:sp>
    </p:spTree>
    <p:extLst>
      <p:ext uri="{BB962C8B-B14F-4D97-AF65-F5344CB8AC3E}">
        <p14:creationId xmlns:p14="http://schemas.microsoft.com/office/powerpoint/2010/main" val="346664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 think this needs to be split into two slides one for Job active and one for DES ( Sue C) The info n Slide 11 to be integrated with slide 12 so 11 is just about Job active and 12 is just about DES.??? (Sue C)</a:t>
            </a:r>
          </a:p>
          <a:p>
            <a:endParaRPr lang="en-AU" dirty="0"/>
          </a:p>
        </p:txBody>
      </p:sp>
      <p:sp>
        <p:nvSpPr>
          <p:cNvPr id="4" name="Slide Number Placeholder 3"/>
          <p:cNvSpPr>
            <a:spLocks noGrp="1"/>
          </p:cNvSpPr>
          <p:nvPr>
            <p:ph type="sldNum" sz="quarter" idx="5"/>
          </p:nvPr>
        </p:nvSpPr>
        <p:spPr/>
        <p:txBody>
          <a:bodyPr/>
          <a:lstStyle/>
          <a:p>
            <a:fld id="{F24F16DD-ACF9-3A4A-83E5-4DE399FB2E72}" type="slidenum">
              <a:rPr lang="en-US" smtClean="0"/>
              <a:pPr/>
              <a:t>21</a:t>
            </a:fld>
            <a:endParaRPr lang="en-US"/>
          </a:p>
        </p:txBody>
      </p:sp>
    </p:spTree>
    <p:extLst>
      <p:ext uri="{BB962C8B-B14F-4D97-AF65-F5344CB8AC3E}">
        <p14:creationId xmlns:p14="http://schemas.microsoft.com/office/powerpoint/2010/main" val="381807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2DBA3-F6B8-4F6A-ADEF-A73B709575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14532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FBA65-0BEA-4CE4-95FA-5D0AE4161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
        <p:nvSpPr>
          <p:cNvPr id="6" name="Picture Placeholder 4">
            <a:extLst>
              <a:ext uri="{FF2B5EF4-FFF2-40B4-BE49-F238E27FC236}">
                <a16:creationId xmlns:a16="http://schemas.microsoft.com/office/drawing/2014/main" id="{E0A1A8D1-A167-47A2-8AEA-E243DF871EEF}"/>
              </a:ext>
            </a:extLst>
          </p:cNvPr>
          <p:cNvSpPr>
            <a:spLocks noGrp="1"/>
          </p:cNvSpPr>
          <p:nvPr>
            <p:ph type="pic" sz="quarter" idx="11" hasCustomPrompt="1"/>
          </p:nvPr>
        </p:nvSpPr>
        <p:spPr>
          <a:xfrm>
            <a:off x="0" y="0"/>
            <a:ext cx="6886575" cy="5191125"/>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Tree>
    <p:extLst>
      <p:ext uri="{BB962C8B-B14F-4D97-AF65-F5344CB8AC3E}">
        <p14:creationId xmlns:p14="http://schemas.microsoft.com/office/powerpoint/2010/main" val="195694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067300" y="1"/>
            <a:ext cx="20574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2" hasCustomPrompt="1"/>
          </p:nvPr>
        </p:nvSpPr>
        <p:spPr>
          <a:xfrm>
            <a:off x="5067300" y="3429000"/>
            <a:ext cx="20574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6" name="Picture Placeholder 4"/>
          <p:cNvSpPr>
            <a:spLocks noGrp="1"/>
          </p:cNvSpPr>
          <p:nvPr>
            <p:ph type="pic" sz="quarter" idx="13" hasCustomPrompt="1"/>
          </p:nvPr>
        </p:nvSpPr>
        <p:spPr>
          <a:xfrm>
            <a:off x="7124700" y="3429000"/>
            <a:ext cx="20955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7" name="Picture Placeholder 4"/>
          <p:cNvSpPr>
            <a:spLocks noGrp="1"/>
          </p:cNvSpPr>
          <p:nvPr>
            <p:ph type="pic" sz="quarter" idx="14" hasCustomPrompt="1"/>
          </p:nvPr>
        </p:nvSpPr>
        <p:spPr>
          <a:xfrm>
            <a:off x="7124700" y="1354016"/>
            <a:ext cx="2095500" cy="207498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8" name="Picture Placeholder 4"/>
          <p:cNvSpPr>
            <a:spLocks noGrp="1"/>
          </p:cNvSpPr>
          <p:nvPr>
            <p:ph type="pic" sz="quarter" idx="15" hasCustomPrompt="1"/>
          </p:nvPr>
        </p:nvSpPr>
        <p:spPr>
          <a:xfrm>
            <a:off x="9220200" y="1354016"/>
            <a:ext cx="2057400" cy="207498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9" name="Picture Placeholder 4"/>
          <p:cNvSpPr>
            <a:spLocks noGrp="1"/>
          </p:cNvSpPr>
          <p:nvPr>
            <p:ph type="pic" sz="quarter" idx="16" hasCustomPrompt="1"/>
          </p:nvPr>
        </p:nvSpPr>
        <p:spPr>
          <a:xfrm>
            <a:off x="2971800" y="1354015"/>
            <a:ext cx="2095500" cy="3807069"/>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11" name="Picture 10">
            <a:extLst>
              <a:ext uri="{FF2B5EF4-FFF2-40B4-BE49-F238E27FC236}">
                <a16:creationId xmlns:a16="http://schemas.microsoft.com/office/drawing/2014/main" id="{4DD91138-9C7C-461C-9F2F-A23B7EBC6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250875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067300" y="1"/>
            <a:ext cx="20574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2" hasCustomPrompt="1"/>
          </p:nvPr>
        </p:nvSpPr>
        <p:spPr>
          <a:xfrm>
            <a:off x="7124700" y="1"/>
            <a:ext cx="2095500" cy="3920066"/>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6" name="Picture Placeholder 4"/>
          <p:cNvSpPr>
            <a:spLocks noGrp="1"/>
          </p:cNvSpPr>
          <p:nvPr>
            <p:ph type="pic" sz="quarter" idx="13" hasCustomPrompt="1"/>
          </p:nvPr>
        </p:nvSpPr>
        <p:spPr>
          <a:xfrm>
            <a:off x="9220200" y="1"/>
            <a:ext cx="2057400" cy="2158999"/>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7" name="Picture Placeholder 4"/>
          <p:cNvSpPr>
            <a:spLocks noGrp="1"/>
          </p:cNvSpPr>
          <p:nvPr>
            <p:ph type="pic" sz="quarter" idx="14" hasCustomPrompt="1"/>
          </p:nvPr>
        </p:nvSpPr>
        <p:spPr>
          <a:xfrm>
            <a:off x="11277600" y="1"/>
            <a:ext cx="2057400" cy="2971799"/>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8" name="Picture Placeholder 4"/>
          <p:cNvSpPr>
            <a:spLocks noGrp="1"/>
          </p:cNvSpPr>
          <p:nvPr>
            <p:ph type="pic" sz="quarter" idx="15" hasCustomPrompt="1"/>
          </p:nvPr>
        </p:nvSpPr>
        <p:spPr>
          <a:xfrm>
            <a:off x="2971800" y="1"/>
            <a:ext cx="2095500" cy="3615266"/>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9" name="Picture Placeholder 4"/>
          <p:cNvSpPr>
            <a:spLocks noGrp="1"/>
          </p:cNvSpPr>
          <p:nvPr>
            <p:ph type="pic" sz="quarter" idx="16" hasCustomPrompt="1"/>
          </p:nvPr>
        </p:nvSpPr>
        <p:spPr>
          <a:xfrm>
            <a:off x="914400" y="1"/>
            <a:ext cx="2057400" cy="3047999"/>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10" name="Picture Placeholder 4"/>
          <p:cNvSpPr>
            <a:spLocks noGrp="1"/>
          </p:cNvSpPr>
          <p:nvPr>
            <p:ph type="pic" sz="quarter" idx="17" hasCustomPrompt="1"/>
          </p:nvPr>
        </p:nvSpPr>
        <p:spPr>
          <a:xfrm>
            <a:off x="-1143000" y="2"/>
            <a:ext cx="2057400" cy="2683932"/>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12" name="Picture 11">
            <a:extLst>
              <a:ext uri="{FF2B5EF4-FFF2-40B4-BE49-F238E27FC236}">
                <a16:creationId xmlns:a16="http://schemas.microsoft.com/office/drawing/2014/main" id="{1338030E-9CFB-49D0-A535-B18C1108E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58867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9220200" y="0"/>
            <a:ext cx="29718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Tree>
    <p:extLst>
      <p:ext uri="{BB962C8B-B14F-4D97-AF65-F5344CB8AC3E}">
        <p14:creationId xmlns:p14="http://schemas.microsoft.com/office/powerpoint/2010/main" val="17555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29718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9D7E85D9-84B1-45A8-A13D-5BEF55088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7124700" y="796842"/>
            <a:ext cx="4152900" cy="303855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2" hasCustomPrompt="1"/>
          </p:nvPr>
        </p:nvSpPr>
        <p:spPr>
          <a:xfrm>
            <a:off x="914400" y="796842"/>
            <a:ext cx="4152900" cy="303855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365EA6E9-ACD3-4930-9252-95F43F07B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204335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121920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1" hasCustomPrompt="1"/>
          </p:nvPr>
        </p:nvSpPr>
        <p:spPr>
          <a:xfrm>
            <a:off x="2971800" y="1344899"/>
            <a:ext cx="6248400" cy="4166902"/>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Tree>
    <p:extLst>
      <p:ext uri="{BB962C8B-B14F-4D97-AF65-F5344CB8AC3E}">
        <p14:creationId xmlns:p14="http://schemas.microsoft.com/office/powerpoint/2010/main" val="2048329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0"/>
            <a:ext cx="8035907" cy="6858000"/>
          </a:xfrm>
          <a:custGeom>
            <a:avLst/>
            <a:gdLst/>
            <a:ahLst/>
            <a:cxnLst/>
            <a:rect l="l" t="t" r="r" b="b"/>
            <a:pathLst>
              <a:path w="8035907" h="6858000">
                <a:moveTo>
                  <a:pt x="4621080" y="0"/>
                </a:moveTo>
                <a:lnTo>
                  <a:pt x="8035907" y="0"/>
                </a:lnTo>
                <a:lnTo>
                  <a:pt x="8035907" y="6858000"/>
                </a:lnTo>
                <a:lnTo>
                  <a:pt x="5921967" y="6858000"/>
                </a:lnTo>
                <a:lnTo>
                  <a:pt x="5921967" y="1637618"/>
                </a:lnTo>
                <a:lnTo>
                  <a:pt x="4621080" y="1637618"/>
                </a:lnTo>
                <a:close/>
                <a:moveTo>
                  <a:pt x="0" y="0"/>
                </a:moveTo>
                <a:lnTo>
                  <a:pt x="1452570" y="0"/>
                </a:lnTo>
                <a:lnTo>
                  <a:pt x="1547073" y="24007"/>
                </a:lnTo>
                <a:cubicBezTo>
                  <a:pt x="2774452" y="410017"/>
                  <a:pt x="3445381" y="1616656"/>
                  <a:pt x="3445381" y="3507642"/>
                </a:cubicBezTo>
                <a:cubicBezTo>
                  <a:pt x="3445381" y="5114694"/>
                  <a:pt x="2965012" y="6222163"/>
                  <a:pt x="2073628" y="6757392"/>
                </a:cubicBezTo>
                <a:lnTo>
                  <a:pt x="1880213" y="6858000"/>
                </a:lnTo>
                <a:lnTo>
                  <a:pt x="0" y="6858000"/>
                </a:lnTo>
                <a:lnTo>
                  <a:pt x="0" y="5268858"/>
                </a:lnTo>
                <a:lnTo>
                  <a:pt x="17652" y="5309501"/>
                </a:lnTo>
                <a:cubicBezTo>
                  <a:pt x="150210" y="5574061"/>
                  <a:pt x="343072" y="5692724"/>
                  <a:pt x="609856" y="5692724"/>
                </a:cubicBezTo>
                <a:cubicBezTo>
                  <a:pt x="1209483" y="5692724"/>
                  <a:pt x="1433073" y="5072771"/>
                  <a:pt x="1433073" y="3507642"/>
                </a:cubicBezTo>
                <a:cubicBezTo>
                  <a:pt x="1433073" y="1932350"/>
                  <a:pt x="1209483" y="1332722"/>
                  <a:pt x="609856" y="1332722"/>
                </a:cubicBezTo>
                <a:cubicBezTo>
                  <a:pt x="343072" y="1332722"/>
                  <a:pt x="150210" y="1447495"/>
                  <a:pt x="17652" y="1708529"/>
                </a:cubicBezTo>
                <a:lnTo>
                  <a:pt x="0" y="1748682"/>
                </a:lnTo>
                <a:close/>
              </a:path>
            </a:pathLst>
          </a:custGeom>
          <a:pattFill prst="pct5">
            <a:fgClr>
              <a:schemeClr val="bg1">
                <a:lumMod val="75000"/>
              </a:schemeClr>
            </a:fgClr>
            <a:bgClr>
              <a:schemeClr val="bg1"/>
            </a:bgClr>
          </a:pattFill>
        </p:spPr>
        <p:txBody>
          <a:bodyPr wrap="square" anchor="ctr">
            <a:noAutofit/>
          </a:bodyPr>
          <a:lstStyle>
            <a:lvl1pPr algn="ctr">
              <a:defRPr sz="1200">
                <a:latin typeface="Montserrat" panose="00000500000000000000" pitchFamily="2" charset="0"/>
              </a:defRPr>
            </a:lvl1pPr>
          </a:lstStyle>
          <a:p>
            <a:r>
              <a:rPr lang="en-US"/>
              <a:t>Drag and Drop image</a:t>
            </a:r>
          </a:p>
        </p:txBody>
      </p:sp>
      <p:pic>
        <p:nvPicPr>
          <p:cNvPr id="4" name="Picture 3">
            <a:extLst>
              <a:ext uri="{FF2B5EF4-FFF2-40B4-BE49-F238E27FC236}">
                <a16:creationId xmlns:a16="http://schemas.microsoft.com/office/drawing/2014/main" id="{0404C122-6ECA-41A3-926E-884D86B711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48268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9692504" cy="6858000"/>
          </a:xfrm>
          <a:custGeom>
            <a:avLst/>
            <a:gdLst/>
            <a:ahLst/>
            <a:cxnLst/>
            <a:rect l="l" t="t" r="r" b="b"/>
            <a:pathLst>
              <a:path w="9692504" h="6858000">
                <a:moveTo>
                  <a:pt x="5873865" y="0"/>
                </a:moveTo>
                <a:lnTo>
                  <a:pt x="8051892" y="0"/>
                </a:lnTo>
                <a:lnTo>
                  <a:pt x="8232553" y="60425"/>
                </a:lnTo>
                <a:cubicBezTo>
                  <a:pt x="9026062" y="362020"/>
                  <a:pt x="9540057" y="966848"/>
                  <a:pt x="9540057" y="1749413"/>
                </a:cubicBezTo>
                <a:cubicBezTo>
                  <a:pt x="9540057" y="2552303"/>
                  <a:pt x="8940429" y="3345031"/>
                  <a:pt x="8147702" y="4147922"/>
                </a:cubicBezTo>
                <a:lnTo>
                  <a:pt x="6867142" y="5428482"/>
                </a:lnTo>
                <a:lnTo>
                  <a:pt x="9692504" y="5428482"/>
                </a:lnTo>
                <a:lnTo>
                  <a:pt x="9692504" y="6858000"/>
                </a:lnTo>
                <a:lnTo>
                  <a:pt x="4173900" y="6858000"/>
                </a:lnTo>
                <a:lnTo>
                  <a:pt x="4173900" y="5723214"/>
                </a:lnTo>
                <a:lnTo>
                  <a:pt x="6704531" y="3101115"/>
                </a:lnTo>
                <a:cubicBezTo>
                  <a:pt x="7050079" y="2745404"/>
                  <a:pt x="7324485" y="2338877"/>
                  <a:pt x="7324485" y="2064471"/>
                </a:cubicBezTo>
                <a:cubicBezTo>
                  <a:pt x="7324485" y="1739249"/>
                  <a:pt x="7090731" y="1566475"/>
                  <a:pt x="6674042" y="1566475"/>
                </a:cubicBezTo>
                <a:cubicBezTo>
                  <a:pt x="6115067" y="1566475"/>
                  <a:pt x="5393482" y="1912023"/>
                  <a:pt x="4722712" y="2470998"/>
                </a:cubicBezTo>
                <a:lnTo>
                  <a:pt x="3929984" y="946521"/>
                </a:lnTo>
                <a:cubicBezTo>
                  <a:pt x="4533423" y="520939"/>
                  <a:pt x="5160682" y="198575"/>
                  <a:pt x="5809279" y="16650"/>
                </a:cubicBezTo>
                <a:close/>
                <a:moveTo>
                  <a:pt x="0" y="0"/>
                </a:moveTo>
                <a:lnTo>
                  <a:pt x="1452570" y="0"/>
                </a:lnTo>
                <a:lnTo>
                  <a:pt x="1547073" y="24007"/>
                </a:lnTo>
                <a:cubicBezTo>
                  <a:pt x="2774452" y="410017"/>
                  <a:pt x="3445381" y="1616656"/>
                  <a:pt x="3445381" y="3507642"/>
                </a:cubicBezTo>
                <a:cubicBezTo>
                  <a:pt x="3445381" y="5114694"/>
                  <a:pt x="2965012" y="6222163"/>
                  <a:pt x="2073628" y="6757392"/>
                </a:cubicBezTo>
                <a:lnTo>
                  <a:pt x="1880212" y="6858000"/>
                </a:lnTo>
                <a:lnTo>
                  <a:pt x="0" y="6858000"/>
                </a:lnTo>
                <a:lnTo>
                  <a:pt x="0" y="5268858"/>
                </a:lnTo>
                <a:lnTo>
                  <a:pt x="17652" y="5309501"/>
                </a:lnTo>
                <a:cubicBezTo>
                  <a:pt x="150210" y="5574061"/>
                  <a:pt x="343072" y="5692724"/>
                  <a:pt x="609856" y="5692724"/>
                </a:cubicBezTo>
                <a:cubicBezTo>
                  <a:pt x="1209483" y="5692724"/>
                  <a:pt x="1433073" y="5072771"/>
                  <a:pt x="1433073" y="3507642"/>
                </a:cubicBezTo>
                <a:cubicBezTo>
                  <a:pt x="1433073" y="1932350"/>
                  <a:pt x="1209483" y="1332722"/>
                  <a:pt x="609856" y="1332722"/>
                </a:cubicBezTo>
                <a:cubicBezTo>
                  <a:pt x="343072" y="1332722"/>
                  <a:pt x="150210" y="1447495"/>
                  <a:pt x="17652" y="1708529"/>
                </a:cubicBezTo>
                <a:lnTo>
                  <a:pt x="0" y="1748682"/>
                </a:lnTo>
                <a:close/>
              </a:path>
            </a:pathLst>
          </a:custGeom>
          <a:pattFill prst="pct5">
            <a:fgClr>
              <a:schemeClr val="bg1">
                <a:lumMod val="75000"/>
              </a:schemeClr>
            </a:fgClr>
            <a:bgClr>
              <a:schemeClr val="bg1"/>
            </a:bgClr>
          </a:pattFill>
        </p:spPr>
        <p:txBody>
          <a:bodyPr wrap="square" anchor="ctr">
            <a:noAutofit/>
          </a:bodyPr>
          <a:lstStyle>
            <a:lvl1pPr algn="ctr">
              <a:defRPr sz="1200">
                <a:latin typeface="Montserrat" panose="00000500000000000000" pitchFamily="2" charset="0"/>
              </a:defRPr>
            </a:lvl1pPr>
          </a:lstStyle>
          <a:p>
            <a:r>
              <a:rPr lang="en-US"/>
              <a:t>Drag and Drop image</a:t>
            </a:r>
          </a:p>
        </p:txBody>
      </p:sp>
      <p:pic>
        <p:nvPicPr>
          <p:cNvPr id="4" name="Picture 3">
            <a:extLst>
              <a:ext uri="{FF2B5EF4-FFF2-40B4-BE49-F238E27FC236}">
                <a16:creationId xmlns:a16="http://schemas.microsoft.com/office/drawing/2014/main" id="{7F6CCA29-652A-43B4-9C6F-D7373BED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611200" cy="6858000"/>
          </a:xfrm>
          <a:custGeom>
            <a:avLst/>
            <a:gdLst/>
            <a:ahLst/>
            <a:cxnLst/>
            <a:rect l="l" t="t" r="r" b="b"/>
            <a:pathLst>
              <a:path w="9611200" h="6858000">
                <a:moveTo>
                  <a:pt x="4173900" y="0"/>
                </a:moveTo>
                <a:lnTo>
                  <a:pt x="9265651" y="0"/>
                </a:lnTo>
                <a:lnTo>
                  <a:pt x="9265651" y="1149785"/>
                </a:lnTo>
                <a:lnTo>
                  <a:pt x="7476932" y="2796219"/>
                </a:lnTo>
                <a:lnTo>
                  <a:pt x="7822480" y="2857199"/>
                </a:lnTo>
                <a:cubicBezTo>
                  <a:pt x="8869287" y="3040136"/>
                  <a:pt x="9611200" y="3741395"/>
                  <a:pt x="9611200" y="4818692"/>
                </a:cubicBezTo>
                <a:cubicBezTo>
                  <a:pt x="9611200" y="5682561"/>
                  <a:pt x="9166561" y="6383662"/>
                  <a:pt x="8398863" y="6788005"/>
                </a:cubicBezTo>
                <a:lnTo>
                  <a:pt x="8249306" y="6858000"/>
                </a:lnTo>
                <a:lnTo>
                  <a:pt x="4946973" y="6858000"/>
                </a:lnTo>
                <a:lnTo>
                  <a:pt x="4742919" y="6784770"/>
                </a:lnTo>
                <a:cubicBezTo>
                  <a:pt x="4387168" y="6641553"/>
                  <a:pt x="4064646" y="6463856"/>
                  <a:pt x="3797863" y="6261862"/>
                </a:cubicBezTo>
                <a:lnTo>
                  <a:pt x="4641407" y="4656081"/>
                </a:lnTo>
                <a:cubicBezTo>
                  <a:pt x="5210544" y="5276034"/>
                  <a:pt x="5850825" y="5591093"/>
                  <a:pt x="6521594" y="5591093"/>
                </a:cubicBezTo>
                <a:cubicBezTo>
                  <a:pt x="7192364" y="5591093"/>
                  <a:pt x="7548074" y="5326850"/>
                  <a:pt x="7548074" y="4839018"/>
                </a:cubicBezTo>
                <a:cubicBezTo>
                  <a:pt x="7548074" y="4341022"/>
                  <a:pt x="7192364" y="4086943"/>
                  <a:pt x="6521594" y="4086943"/>
                </a:cubicBezTo>
                <a:lnTo>
                  <a:pt x="5251197" y="4086943"/>
                </a:lnTo>
                <a:lnTo>
                  <a:pt x="5251197" y="2979157"/>
                </a:lnTo>
                <a:lnTo>
                  <a:pt x="6755347" y="1525823"/>
                </a:lnTo>
                <a:lnTo>
                  <a:pt x="4173900" y="1525823"/>
                </a:lnTo>
                <a:close/>
                <a:moveTo>
                  <a:pt x="0" y="0"/>
                </a:moveTo>
                <a:lnTo>
                  <a:pt x="1452570" y="0"/>
                </a:lnTo>
                <a:lnTo>
                  <a:pt x="1547073" y="24007"/>
                </a:lnTo>
                <a:cubicBezTo>
                  <a:pt x="2774452" y="410017"/>
                  <a:pt x="3445381" y="1616656"/>
                  <a:pt x="3445381" y="3507642"/>
                </a:cubicBezTo>
                <a:cubicBezTo>
                  <a:pt x="3445381" y="5114694"/>
                  <a:pt x="2965012" y="6222163"/>
                  <a:pt x="2073628" y="6757392"/>
                </a:cubicBezTo>
                <a:lnTo>
                  <a:pt x="1880212" y="6858000"/>
                </a:lnTo>
                <a:lnTo>
                  <a:pt x="0" y="6858000"/>
                </a:lnTo>
                <a:lnTo>
                  <a:pt x="0" y="5268858"/>
                </a:lnTo>
                <a:lnTo>
                  <a:pt x="17652" y="5309501"/>
                </a:lnTo>
                <a:cubicBezTo>
                  <a:pt x="150210" y="5574061"/>
                  <a:pt x="343072" y="5692724"/>
                  <a:pt x="609856" y="5692724"/>
                </a:cubicBezTo>
                <a:cubicBezTo>
                  <a:pt x="1209483" y="5692724"/>
                  <a:pt x="1433073" y="5072771"/>
                  <a:pt x="1433073" y="3507642"/>
                </a:cubicBezTo>
                <a:cubicBezTo>
                  <a:pt x="1433073" y="1932350"/>
                  <a:pt x="1209483" y="1332722"/>
                  <a:pt x="609856" y="1332722"/>
                </a:cubicBezTo>
                <a:cubicBezTo>
                  <a:pt x="343072" y="1332722"/>
                  <a:pt x="150210" y="1447495"/>
                  <a:pt x="17652" y="1708529"/>
                </a:cubicBezTo>
                <a:lnTo>
                  <a:pt x="0" y="1748682"/>
                </a:lnTo>
                <a:close/>
              </a:path>
            </a:pathLst>
          </a:custGeom>
          <a:pattFill prst="pct5">
            <a:fgClr>
              <a:schemeClr val="bg1">
                <a:lumMod val="75000"/>
              </a:schemeClr>
            </a:fgClr>
            <a:bgClr>
              <a:schemeClr val="bg1"/>
            </a:bgClr>
          </a:pattFill>
        </p:spPr>
        <p:txBody>
          <a:bodyPr wrap="square" anchor="ctr">
            <a:noAutofit/>
          </a:bodyPr>
          <a:lstStyle>
            <a:lvl1pPr algn="ctr">
              <a:defRPr sz="1200">
                <a:latin typeface="Montserrat" panose="00000500000000000000" pitchFamily="2" charset="0"/>
              </a:defRPr>
            </a:lvl1pPr>
          </a:lstStyle>
          <a:p>
            <a:r>
              <a:rPr lang="en-US"/>
              <a:t>Drag and Drop image</a:t>
            </a:r>
          </a:p>
        </p:txBody>
      </p:sp>
      <p:pic>
        <p:nvPicPr>
          <p:cNvPr id="4" name="Picture 3">
            <a:extLst>
              <a:ext uri="{FF2B5EF4-FFF2-40B4-BE49-F238E27FC236}">
                <a16:creationId xmlns:a16="http://schemas.microsoft.com/office/drawing/2014/main" id="{4EE8F28E-5A14-4E94-873B-DB71C5D26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5067299" y="2727297"/>
            <a:ext cx="6210301" cy="331569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0" hasCustomPrompt="1"/>
          </p:nvPr>
        </p:nvSpPr>
        <p:spPr>
          <a:xfrm>
            <a:off x="7124701" y="0"/>
            <a:ext cx="50673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CF27E593-661F-4C75-818F-814A91D92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34843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914400" y="796842"/>
            <a:ext cx="4152900" cy="534748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944081AD-F4C2-447D-AAE0-82F815A47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20054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4"/>
          <p:cNvSpPr>
            <a:spLocks noGrp="1"/>
          </p:cNvSpPr>
          <p:nvPr>
            <p:ph type="pic" sz="quarter" idx="16" hasCustomPrompt="1"/>
          </p:nvPr>
        </p:nvSpPr>
        <p:spPr>
          <a:xfrm>
            <a:off x="914400" y="2955074"/>
            <a:ext cx="2057400" cy="3902926"/>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7" hasCustomPrompt="1"/>
          </p:nvPr>
        </p:nvSpPr>
        <p:spPr>
          <a:xfrm>
            <a:off x="2971800" y="2230244"/>
            <a:ext cx="2095500" cy="4627756"/>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6" name="Picture Placeholder 4"/>
          <p:cNvSpPr>
            <a:spLocks noGrp="1"/>
          </p:cNvSpPr>
          <p:nvPr>
            <p:ph type="pic" sz="quarter" idx="18" hasCustomPrompt="1"/>
          </p:nvPr>
        </p:nvSpPr>
        <p:spPr>
          <a:xfrm>
            <a:off x="5067300" y="2620537"/>
            <a:ext cx="2057400" cy="4237463"/>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8" name="Picture 7">
            <a:extLst>
              <a:ext uri="{FF2B5EF4-FFF2-40B4-BE49-F238E27FC236}">
                <a16:creationId xmlns:a16="http://schemas.microsoft.com/office/drawing/2014/main" id="{5024EB62-BFFA-46EB-BFF0-9AF03B03EB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55441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4"/>
          <p:cNvSpPr>
            <a:spLocks noGrp="1"/>
          </p:cNvSpPr>
          <p:nvPr>
            <p:ph type="pic" sz="quarter" idx="16" hasCustomPrompt="1"/>
          </p:nvPr>
        </p:nvSpPr>
        <p:spPr>
          <a:xfrm>
            <a:off x="2971800" y="635620"/>
            <a:ext cx="2095500" cy="456084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7" hasCustomPrompt="1"/>
          </p:nvPr>
        </p:nvSpPr>
        <p:spPr>
          <a:xfrm>
            <a:off x="5067300" y="635620"/>
            <a:ext cx="2057400" cy="456084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6" name="Picture Placeholder 4"/>
          <p:cNvSpPr>
            <a:spLocks noGrp="1"/>
          </p:cNvSpPr>
          <p:nvPr>
            <p:ph type="pic" sz="quarter" idx="18" hasCustomPrompt="1"/>
          </p:nvPr>
        </p:nvSpPr>
        <p:spPr>
          <a:xfrm>
            <a:off x="7124700" y="635620"/>
            <a:ext cx="2095500" cy="456084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7" name="Picture Placeholder 4"/>
          <p:cNvSpPr>
            <a:spLocks noGrp="1"/>
          </p:cNvSpPr>
          <p:nvPr>
            <p:ph type="pic" sz="quarter" idx="19" hasCustomPrompt="1"/>
          </p:nvPr>
        </p:nvSpPr>
        <p:spPr>
          <a:xfrm>
            <a:off x="9220199" y="635620"/>
            <a:ext cx="2057401" cy="456084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9" name="Picture 8">
            <a:extLst>
              <a:ext uri="{FF2B5EF4-FFF2-40B4-BE49-F238E27FC236}">
                <a16:creationId xmlns:a16="http://schemas.microsoft.com/office/drawing/2014/main" id="{CB89753C-D1A7-4095-818A-31C2BA0288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588643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5048250" y="0"/>
            <a:ext cx="4171950" cy="2787805"/>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3" hasCustomPrompt="1"/>
          </p:nvPr>
        </p:nvSpPr>
        <p:spPr>
          <a:xfrm>
            <a:off x="914400" y="2955073"/>
            <a:ext cx="2057400" cy="3902927"/>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307EA967-DDAE-4376-8BAD-3FF763913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857459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914400" y="1"/>
            <a:ext cx="4152900" cy="369105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178587C2-186F-4371-9FDD-A96E7F787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093034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5048250" y="1"/>
            <a:ext cx="7143750" cy="370220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DE169284-42F0-47D8-A9A2-7121A0C8A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9027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4" name="Picture Placeholder 2"/>
          <p:cNvSpPr>
            <a:spLocks noGrp="1"/>
          </p:cNvSpPr>
          <p:nvPr>
            <p:ph type="pic" sz="quarter" idx="11" hasCustomPrompt="1"/>
          </p:nvPr>
        </p:nvSpPr>
        <p:spPr>
          <a:xfrm>
            <a:off x="2971800" y="2522220"/>
            <a:ext cx="1845716" cy="1661160"/>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sp>
        <p:nvSpPr>
          <p:cNvPr id="25" name="Picture Placeholder 2"/>
          <p:cNvSpPr>
            <a:spLocks noGrp="1"/>
          </p:cNvSpPr>
          <p:nvPr>
            <p:ph type="pic" sz="quarter" idx="12" hasCustomPrompt="1"/>
          </p:nvPr>
        </p:nvSpPr>
        <p:spPr>
          <a:xfrm>
            <a:off x="5071466" y="2522220"/>
            <a:ext cx="1845716" cy="1661160"/>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sp>
        <p:nvSpPr>
          <p:cNvPr id="26" name="Picture Placeholder 2"/>
          <p:cNvSpPr>
            <a:spLocks noGrp="1"/>
          </p:cNvSpPr>
          <p:nvPr>
            <p:ph type="pic" sz="quarter" idx="13" hasCustomPrompt="1"/>
          </p:nvPr>
        </p:nvSpPr>
        <p:spPr>
          <a:xfrm>
            <a:off x="7124700" y="2522220"/>
            <a:ext cx="1845716" cy="1661160"/>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sp>
        <p:nvSpPr>
          <p:cNvPr id="27" name="Picture Placeholder 2"/>
          <p:cNvSpPr>
            <a:spLocks noGrp="1"/>
          </p:cNvSpPr>
          <p:nvPr>
            <p:ph type="pic" sz="quarter" idx="14" hasCustomPrompt="1"/>
          </p:nvPr>
        </p:nvSpPr>
        <p:spPr>
          <a:xfrm>
            <a:off x="9220200" y="2522220"/>
            <a:ext cx="1845716" cy="1661160"/>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pic>
        <p:nvPicPr>
          <p:cNvPr id="7" name="Picture 6">
            <a:extLst>
              <a:ext uri="{FF2B5EF4-FFF2-40B4-BE49-F238E27FC236}">
                <a16:creationId xmlns:a16="http://schemas.microsoft.com/office/drawing/2014/main" id="{AABD5386-2EFB-47EE-8B45-6F26164FD7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84818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4" name="Picture Placeholder 2"/>
          <p:cNvSpPr>
            <a:spLocks noGrp="1"/>
          </p:cNvSpPr>
          <p:nvPr>
            <p:ph type="pic" sz="quarter" idx="11" hasCustomPrompt="1"/>
          </p:nvPr>
        </p:nvSpPr>
        <p:spPr>
          <a:xfrm>
            <a:off x="5071466" y="-24939"/>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sp>
        <p:nvSpPr>
          <p:cNvPr id="18" name="Picture Placeholder 2"/>
          <p:cNvSpPr>
            <a:spLocks noGrp="1"/>
          </p:cNvSpPr>
          <p:nvPr>
            <p:ph type="pic" sz="quarter" idx="12" hasCustomPrompt="1"/>
          </p:nvPr>
        </p:nvSpPr>
        <p:spPr>
          <a:xfrm>
            <a:off x="5071466" y="2277686"/>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sp>
        <p:nvSpPr>
          <p:cNvPr id="22" name="Picture Placeholder 2"/>
          <p:cNvSpPr>
            <a:spLocks noGrp="1"/>
          </p:cNvSpPr>
          <p:nvPr>
            <p:ph type="pic" sz="quarter" idx="13" hasCustomPrompt="1"/>
          </p:nvPr>
        </p:nvSpPr>
        <p:spPr>
          <a:xfrm>
            <a:off x="5071466" y="4580311"/>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Montserrat" panose="00000500000000000000" pitchFamily="2" charset="0"/>
                <a:ea typeface="Montserrat" panose="00000500000000000000" pitchFamily="2" charset="0"/>
                <a:cs typeface="Montserrat" panose="00000500000000000000" pitchFamily="2" charset="0"/>
              </a:defRPr>
            </a:lvl1pPr>
          </a:lstStyle>
          <a:p>
            <a:r>
              <a:rPr lang="en-US"/>
              <a:t>Drag &amp; Drop Image</a:t>
            </a:r>
          </a:p>
        </p:txBody>
      </p:sp>
      <p:pic>
        <p:nvPicPr>
          <p:cNvPr id="6" name="Picture 5">
            <a:extLst>
              <a:ext uri="{FF2B5EF4-FFF2-40B4-BE49-F238E27FC236}">
                <a16:creationId xmlns:a16="http://schemas.microsoft.com/office/drawing/2014/main" id="{C7A27C5A-7418-432F-9BD0-218FF9989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39464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8534400" y="2209800"/>
            <a:ext cx="2743200" cy="1219200"/>
          </a:xfrm>
        </p:spPr>
        <p:txBody>
          <a:bodyPr>
            <a:normAutofit/>
          </a:bodyPr>
          <a:lstStyle>
            <a:lvl1pPr marL="0" indent="0">
              <a:buNone/>
              <a:defRPr sz="2667">
                <a:latin typeface="+mj-lt"/>
              </a:defRPr>
            </a:lvl1pPr>
          </a:lstStyle>
          <a:p>
            <a:pPr lvl="0"/>
            <a:r>
              <a:rPr lang="en-US"/>
              <a:t>Edit Master text styles</a:t>
            </a:r>
          </a:p>
        </p:txBody>
      </p:sp>
    </p:spTree>
    <p:extLst>
      <p:ext uri="{BB962C8B-B14F-4D97-AF65-F5344CB8AC3E}">
        <p14:creationId xmlns:p14="http://schemas.microsoft.com/office/powerpoint/2010/main" val="2486501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AA76F-B529-4B40-9B21-85243C557A98}"/>
              </a:ext>
            </a:extLst>
          </p:cNvPr>
          <p:cNvSpPr>
            <a:spLocks noGrp="1"/>
          </p:cNvSpPr>
          <p:nvPr>
            <p:ph type="dt" sz="half" idx="10"/>
          </p:nvPr>
        </p:nvSpPr>
        <p:spPr/>
        <p:txBody>
          <a:bodyPr/>
          <a:lstStyle/>
          <a:p>
            <a:fld id="{DDF713F4-FC46-42F8-ABBA-41C69FF478FA}" type="datetimeFigureOut">
              <a:rPr lang="en-AU" smtClean="0"/>
              <a:t>4/11/2021</a:t>
            </a:fld>
            <a:endParaRPr lang="en-AU"/>
          </a:p>
        </p:txBody>
      </p:sp>
      <p:sp>
        <p:nvSpPr>
          <p:cNvPr id="3" name="Footer Placeholder 2">
            <a:extLst>
              <a:ext uri="{FF2B5EF4-FFF2-40B4-BE49-F238E27FC236}">
                <a16:creationId xmlns:a16="http://schemas.microsoft.com/office/drawing/2014/main" id="{5862CA33-79DB-4336-86CA-4AFB347FD38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A9939C-C042-49B4-A673-2ACE118E5636}"/>
              </a:ext>
            </a:extLst>
          </p:cNvPr>
          <p:cNvSpPr>
            <a:spLocks noGrp="1"/>
          </p:cNvSpPr>
          <p:nvPr>
            <p:ph type="sldNum" sz="quarter" idx="12"/>
          </p:nvPr>
        </p:nvSpPr>
        <p:spPr/>
        <p:txBody>
          <a:bodyPr/>
          <a:lstStyle/>
          <a:p>
            <a:fld id="{9AAACB16-AA73-4E5B-8688-F110EB279EB1}" type="slidenum">
              <a:rPr lang="en-AU" smtClean="0"/>
              <a:t>‹#›</a:t>
            </a:fld>
            <a:endParaRPr lang="en-AU"/>
          </a:p>
        </p:txBody>
      </p:sp>
    </p:spTree>
    <p:extLst>
      <p:ext uri="{BB962C8B-B14F-4D97-AF65-F5344CB8AC3E}">
        <p14:creationId xmlns:p14="http://schemas.microsoft.com/office/powerpoint/2010/main" val="217222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914401" y="0"/>
            <a:ext cx="8305800" cy="3429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1" hasCustomPrompt="1"/>
          </p:nvPr>
        </p:nvSpPr>
        <p:spPr>
          <a:xfrm>
            <a:off x="1" y="2138900"/>
            <a:ext cx="5067300" cy="47191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6A57D2F3-F3FE-4417-B60D-445CA7155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58958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1" y="0"/>
            <a:ext cx="9220200" cy="2425148"/>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D776773D-1B4C-42AD-BEC5-CA0AA7D22B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07536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5067300" y="0"/>
            <a:ext cx="41529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5" name="Picture 4">
            <a:extLst>
              <a:ext uri="{FF2B5EF4-FFF2-40B4-BE49-F238E27FC236}">
                <a16:creationId xmlns:a16="http://schemas.microsoft.com/office/drawing/2014/main" id="{EBA21387-91F9-42B1-963D-27425C8D3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35264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121920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5067300" cy="6858000"/>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1" hasCustomPrompt="1"/>
          </p:nvPr>
        </p:nvSpPr>
        <p:spPr>
          <a:xfrm>
            <a:off x="7124700" y="756138"/>
            <a:ext cx="4152900" cy="4325816"/>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3BD9A3BA-C572-486E-99FC-1226E44D16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58091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067300" y="483575"/>
            <a:ext cx="6210300" cy="4563209"/>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2" hasCustomPrompt="1"/>
          </p:nvPr>
        </p:nvSpPr>
        <p:spPr>
          <a:xfrm>
            <a:off x="2971801" y="3429000"/>
            <a:ext cx="2095500" cy="2954215"/>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9BABE864-A5F1-4FBA-85D3-822688334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164113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067300" y="483576"/>
            <a:ext cx="6210300" cy="4009294"/>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sp>
        <p:nvSpPr>
          <p:cNvPr id="5" name="Picture Placeholder 4"/>
          <p:cNvSpPr>
            <a:spLocks noGrp="1"/>
          </p:cNvSpPr>
          <p:nvPr>
            <p:ph type="pic" sz="quarter" idx="12" hasCustomPrompt="1"/>
          </p:nvPr>
        </p:nvSpPr>
        <p:spPr>
          <a:xfrm>
            <a:off x="2971800" y="3683976"/>
            <a:ext cx="4152900" cy="2734407"/>
          </a:xfrm>
          <a:prstGeom prst="rect">
            <a:avLst/>
          </a:prstGeom>
          <a:pattFill prst="pct5">
            <a:fgClr>
              <a:schemeClr val="bg1">
                <a:lumMod val="75000"/>
              </a:schemeClr>
            </a:fgClr>
            <a:bgClr>
              <a:schemeClr val="bg1"/>
            </a:bgClr>
          </a:pattFill>
        </p:spPr>
        <p:txBody>
          <a:bodyPr anchor="ctr"/>
          <a:lstStyle>
            <a:lvl1pPr algn="ctr">
              <a:defRPr sz="1200">
                <a:latin typeface="Montserrat" panose="00000500000000000000" pitchFamily="2" charset="0"/>
              </a:defRPr>
            </a:lvl1pPr>
          </a:lstStyle>
          <a:p>
            <a:r>
              <a:rPr lang="en-US"/>
              <a:t>Drag and Drop image</a:t>
            </a:r>
          </a:p>
        </p:txBody>
      </p:sp>
      <p:pic>
        <p:nvPicPr>
          <p:cNvPr id="7" name="Picture 6">
            <a:extLst>
              <a:ext uri="{FF2B5EF4-FFF2-40B4-BE49-F238E27FC236}">
                <a16:creationId xmlns:a16="http://schemas.microsoft.com/office/drawing/2014/main" id="{56D4FB7D-9354-4FCC-AD14-97E375D4C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435" y="6140919"/>
            <a:ext cx="559634" cy="559634"/>
          </a:xfrm>
          <a:prstGeom prst="rect">
            <a:avLst/>
          </a:prstGeom>
        </p:spPr>
      </p:pic>
    </p:spTree>
    <p:extLst>
      <p:ext uri="{BB962C8B-B14F-4D97-AF65-F5344CB8AC3E}">
        <p14:creationId xmlns:p14="http://schemas.microsoft.com/office/powerpoint/2010/main" val="210939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77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5" r:id="rId26"/>
    <p:sldLayoutId id="2147483685" r:id="rId27"/>
    <p:sldLayoutId id="2147483705" r:id="rId28"/>
    <p:sldLayoutId id="2147483706" r:id="rId29"/>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76">
          <p15:clr>
            <a:srgbClr val="F26B43"/>
          </p15:clr>
        </p15:guide>
        <p15:guide id="3" pos="1872">
          <p15:clr>
            <a:srgbClr val="F26B43"/>
          </p15:clr>
        </p15:guide>
        <p15:guide id="4" pos="3192">
          <p15:clr>
            <a:srgbClr val="F26B43"/>
          </p15:clr>
        </p15:guide>
        <p15:guide id="5" pos="4488">
          <p15:clr>
            <a:srgbClr val="F26B43"/>
          </p15:clr>
        </p15:guide>
        <p15:guide id="6" pos="5808">
          <p15:clr>
            <a:srgbClr val="F26B43"/>
          </p15:clr>
        </p15:guide>
        <p15:guide id="7" pos="7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hyperlink" Target="http://www.jobactive.gov.au/" TargetMode="External"/><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www.ndis.gov.au/participants/finding-keeping-and-changing-jobs/leaving-school"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hyperlink" Target="http://www.jobsearch.gov.au/transition-to-work" TargetMode="External"/><Relationship Id="rId5" Type="http://schemas.openxmlformats.org/officeDocument/2006/relationships/hyperlink" Target="adcet.edu.au/students-with-disability/current-students/disability-services-university" TargetMode="External"/><Relationship Id="rId15" Type="http://schemas.openxmlformats.org/officeDocument/2006/relationships/image" Target="../media/image18.png"/><Relationship Id="rId10" Type="http://schemas.openxmlformats.org/officeDocument/2006/relationships/hyperlink" Target="http://www.jobaccess.gov.au/people-with-disability/available-support/1631" TargetMode="External"/><Relationship Id="rId4" Type="http://schemas.openxmlformats.org/officeDocument/2006/relationships/hyperlink" Target="http://www.tafensw.edu.au/student-services/disability-services" TargetMode="External"/><Relationship Id="rId9" Type="http://schemas.openxmlformats.org/officeDocument/2006/relationships/hyperlink" Target="http://www.servicesaustralia.gov.au/individuals/services/centrelink/disability-support-pension/how-we-assess-your-claim/job-capacity-assessment" TargetMode="External"/><Relationship Id="rId14" Type="http://schemas.openxmlformats.org/officeDocument/2006/relationships/hyperlink" Target="http://www.australianapprenticeships.gov.au/programs/support-australian-apprentices-disabilit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ervicesaustralia.gov.au/individuals/services/centrelink/disability-support-pension/how-we-assess-your-claim/job-capacity-assessment" TargetMode="External"/><Relationship Id="rId13" Type="http://schemas.openxmlformats.org/officeDocument/2006/relationships/hyperlink" Target="https://www.ndis.gov.au/participants/finding-keeping-and-changing-jobs" TargetMode="External"/><Relationship Id="rId3" Type="http://schemas.openxmlformats.org/officeDocument/2006/relationships/image" Target="../media/image19.png"/><Relationship Id="rId7" Type="http://schemas.openxmlformats.org/officeDocument/2006/relationships/hyperlink" Target="https://www.servicesaustralia.gov.au/individuals/centrelink" TargetMode="External"/><Relationship Id="rId12" Type="http://schemas.openxmlformats.org/officeDocument/2006/relationships/hyperlink" Target="https://www.ndis.gov.au/" TargetMode="External"/><Relationship Id="rId2" Type="http://schemas.openxmlformats.org/officeDocument/2006/relationships/hyperlink" Target="https://jobactive.gov.au/" TargetMode="External"/><Relationship Id="rId1" Type="http://schemas.openxmlformats.org/officeDocument/2006/relationships/slideLayout" Target="../slideLayouts/slideLayout26.xml"/><Relationship Id="rId6" Type="http://schemas.openxmlformats.org/officeDocument/2006/relationships/image" Target="../media/image22.jpg"/><Relationship Id="rId11" Type="http://schemas.openxmlformats.org/officeDocument/2006/relationships/hyperlink" Target="http://www.jobsearch.gov.au/serviceproviders/search" TargetMode="External"/><Relationship Id="rId5" Type="http://schemas.openxmlformats.org/officeDocument/2006/relationships/image" Target="../media/image21.jpg"/><Relationship Id="rId15" Type="http://schemas.openxmlformats.org/officeDocument/2006/relationships/image" Target="../media/image23.png"/><Relationship Id="rId10" Type="http://schemas.openxmlformats.org/officeDocument/2006/relationships/hyperlink" Target="http://www.jobsearch.gov.au/transition-to-work" TargetMode="External"/><Relationship Id="rId4" Type="http://schemas.openxmlformats.org/officeDocument/2006/relationships/image" Target="../media/image20.jpg"/><Relationship Id="rId9" Type="http://schemas.openxmlformats.org/officeDocument/2006/relationships/hyperlink" Target="http://www.jobaccess.gov.au/" TargetMode="External"/><Relationship Id="rId14" Type="http://schemas.openxmlformats.org/officeDocument/2006/relationships/hyperlink" Target="https://www.ndis.gov.au/participants/finding-keeping-and-changing-jobs/leaving-school#school-leaver-employment-supports-and-educ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jobsearch.gov.au/serviceprovider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jobaccess.gov.au/find-a-provide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aes.org.a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training.nsw.gov.au/forms_documents/programs_services/aboriginal_services/ncap_contacts.pdf" TargetMode="External"/><Relationship Id="rId4" Type="http://schemas.openxmlformats.org/officeDocument/2006/relationships/hyperlink" Target="http://www.humanservices.gov.au/corporate/careers/indigenous-apprenticeshi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ervicesaustralia.gov.au/individuals/topics/disability-employment-services/5142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www.dss.gov.au/freedom-of-information-operational-information-disability-employment-and-carers-group/des-eligible-school-leaver-guidelin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jobaccess.gov.au/people-with-disability/available-support/163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hyperlink" Target="https://www.service.nsw.gov.au/transaction/apply-companion-card" TargetMode="External"/><Relationship Id="rId3" Type="http://schemas.openxmlformats.org/officeDocument/2006/relationships/hyperlink" Target="http://www.ndis.gov.au/" TargetMode="External"/><Relationship Id="rId7" Type="http://schemas.openxmlformats.org/officeDocument/2006/relationships/hyperlink" Target="https://www.humanservices.gov.au/individuals/services/centrelink/youth-disability%20-supplement"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s://www.humanservices.gov.au/individuals/services/centrelink/mobility-allowance" TargetMode="External"/><Relationship Id="rId5" Type="http://schemas.openxmlformats.org/officeDocument/2006/relationships/hyperlink" Target="https://www.humanservices.gov.au/individuals/services/centrelink/disability-support-pension" TargetMode="External"/><Relationship Id="rId4" Type="http://schemas.openxmlformats.org/officeDocument/2006/relationships/hyperlink" Target="https://www.ndis.gov.au/applying-access-ndis" TargetMode="External"/><Relationship Id="rId9" Type="http://schemas.openxmlformats.org/officeDocument/2006/relationships/hyperlink" Target="http://www.da.org.au/"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adcet.edu.au/students-with-disability/current-students/disability-services-university" TargetMode="External"/><Relationship Id="rId3" Type="http://schemas.openxmlformats.org/officeDocument/2006/relationships/hyperlink" Target="https://up2now.net.au/people/login" TargetMode="External"/><Relationship Id="rId7" Type="http://schemas.openxmlformats.org/officeDocument/2006/relationships/hyperlink" Target="https://www.tafensw.edu.au/student-services/disability%20-services"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hyperlink" Target="https://www.australianapprenticeships.gov.au/sites/default/files/2019-05/Support%20for%20Australian%20Apprentices%20with%20disability.pdf" TargetMode="External"/><Relationship Id="rId5" Type="http://schemas.openxmlformats.org/officeDocument/2006/relationships/hyperlink" Target="https://sbatinnsw.info/" TargetMode="External"/><Relationship Id="rId10" Type="http://schemas.openxmlformats.org/officeDocument/2006/relationships/hyperlink" Target="https://www.dese.gov.au/access-and-participation/ndco" TargetMode="External"/><Relationship Id="rId4" Type="http://schemas.openxmlformats.org/officeDocument/2006/relationships/hyperlink" Target="https://education.nsw.gov.au/teaching-and-learning/curriculum/career-learning-and-vet/vocational-education-and-training" TargetMode="External"/><Relationship Id="rId9" Type="http://schemas.openxmlformats.org/officeDocument/2006/relationships/hyperlink" Target="https://www.humanservices.gov.au/individuals/services/centrelink/pensioner-education-suppl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jobsearch.gov.au/transition-to-work" TargetMode="External"/><Relationship Id="rId13" Type="http://schemas.openxmlformats.org/officeDocument/2006/relationships/hyperlink" Target="https://www.service.nsw.gov.au/transaction/apply-general-construction-induction-card" TargetMode="External"/><Relationship Id="rId3" Type="http://schemas.openxmlformats.org/officeDocument/2006/relationships/hyperlink" Target="https://www.ndis.gov.au/participants/finding-keeping-and-changing-jobs/leaving-school" TargetMode="External"/><Relationship Id="rId7" Type="http://schemas.openxmlformats.org/officeDocument/2006/relationships/hyperlink" Target="https://ade.org.au/ades-directory" TargetMode="External"/><Relationship Id="rId12" Type="http://schemas.openxmlformats.org/officeDocument/2006/relationships/hyperlink" Target="https://www.ato.gov.au/individuals/tax-file-number/apply-for-a-tfn/"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hyperlink" Target="https://www.jobaccess.gov.au/des" TargetMode="External"/><Relationship Id="rId11" Type="http://schemas.openxmlformats.org/officeDocument/2006/relationships/hyperlink" Target="https://www.serviceaustralia.gov.au/individuals/topics/employment-services-assessment/37496" TargetMode="External"/><Relationship Id="rId5" Type="http://schemas.openxmlformats.org/officeDocument/2006/relationships/hyperlink" Target="https://www.humanservices.gov.au/individuals/enablers/job-capacity-assessments-dsp" TargetMode="External"/><Relationship Id="rId15" Type="http://schemas.openxmlformats.org/officeDocument/2006/relationships/hyperlink" Target="https://www.humanservices.gov.au/individuals/services/centrelink/youth-allowance" TargetMode="External"/><Relationship Id="rId10" Type="http://schemas.openxmlformats.org/officeDocument/2006/relationships/hyperlink" Target="https://www.humanservices.gov.au/individuals/centrelink" TargetMode="External"/><Relationship Id="rId4" Type="http://schemas.openxmlformats.org/officeDocument/2006/relationships/hyperlink" Target="https://jobactive.gov.au/" TargetMode="External"/><Relationship Id="rId9" Type="http://schemas.openxmlformats.org/officeDocument/2006/relationships/hyperlink" Target="https://www.jobaccess.gov.au/" TargetMode="External"/><Relationship Id="rId14" Type="http://schemas.openxmlformats.org/officeDocument/2006/relationships/hyperlink" Target="http://www.tickettowork.org.a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humanservices.gov.au/individuals/services/medicare/medicare-card"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hyperlink" Target="https://www.service.nsw.gov.au/transaction/apply-nsw-photo-card" TargetMode="External"/><Relationship Id="rId4" Type="http://schemas.openxmlformats.org/officeDocument/2006/relationships/hyperlink" Target="https://www.aci.health.nsw.gov.au/networks/transition-care/abou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dis.gov.au/applying-access-ndis"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circle&#10;&#10;Description automatically generated">
            <a:extLst>
              <a:ext uri="{FF2B5EF4-FFF2-40B4-BE49-F238E27FC236}">
                <a16:creationId xmlns:a16="http://schemas.microsoft.com/office/drawing/2014/main" id="{DC9A5906-E550-4E63-A776-F12E778C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object 7">
            <a:extLst>
              <a:ext uri="{FF2B5EF4-FFF2-40B4-BE49-F238E27FC236}">
                <a16:creationId xmlns:a16="http://schemas.microsoft.com/office/drawing/2014/main" id="{DEE0A826-02CB-49FE-97EC-ECAD8920AFBA}"/>
              </a:ext>
            </a:extLst>
          </p:cNvPr>
          <p:cNvSpPr txBox="1"/>
          <p:nvPr/>
        </p:nvSpPr>
        <p:spPr>
          <a:xfrm>
            <a:off x="376514" y="2160320"/>
            <a:ext cx="5311053" cy="1068070"/>
          </a:xfrm>
          <a:prstGeom prst="rect">
            <a:avLst/>
          </a:prstGeom>
        </p:spPr>
        <p:txBody>
          <a:bodyPr vert="horz" wrap="square" lIns="0" tIns="74295" rIns="0" bIns="0" rtlCol="0">
            <a:spAutoFit/>
          </a:bodyPr>
          <a:lstStyle/>
          <a:p>
            <a:pPr marL="12700" marR="5080">
              <a:lnSpc>
                <a:spcPts val="3890"/>
              </a:lnSpc>
              <a:spcBef>
                <a:spcPts val="585"/>
              </a:spcBef>
            </a:pPr>
            <a:r>
              <a:rPr sz="3600" spc="-5" dirty="0">
                <a:solidFill>
                  <a:srgbClr val="FFFFFF"/>
                </a:solidFill>
                <a:latin typeface="+mj-lt"/>
                <a:cs typeface="Montserrat"/>
              </a:rPr>
              <a:t>Transition planning </a:t>
            </a:r>
            <a:r>
              <a:rPr sz="3600" dirty="0">
                <a:solidFill>
                  <a:srgbClr val="FFFFFF"/>
                </a:solidFill>
                <a:latin typeface="+mj-lt"/>
                <a:cs typeface="Montserrat"/>
              </a:rPr>
              <a:t>for</a:t>
            </a:r>
            <a:r>
              <a:rPr lang="en-AU" sz="3600" dirty="0">
                <a:solidFill>
                  <a:srgbClr val="FFFFFF"/>
                </a:solidFill>
                <a:latin typeface="+mj-lt"/>
                <a:cs typeface="Montserrat"/>
              </a:rPr>
              <a:t> </a:t>
            </a:r>
            <a:r>
              <a:rPr sz="3600" spc="-5" dirty="0">
                <a:solidFill>
                  <a:srgbClr val="FFFFFF"/>
                </a:solidFill>
                <a:latin typeface="+mj-lt"/>
                <a:cs typeface="Montserrat"/>
              </a:rPr>
              <a:t>school leavers</a:t>
            </a:r>
            <a:endParaRPr sz="3600" dirty="0">
              <a:latin typeface="+mj-lt"/>
              <a:cs typeface="Montserrat"/>
            </a:endParaRPr>
          </a:p>
        </p:txBody>
      </p:sp>
      <p:sp>
        <p:nvSpPr>
          <p:cNvPr id="8" name="object 8">
            <a:extLst>
              <a:ext uri="{FF2B5EF4-FFF2-40B4-BE49-F238E27FC236}">
                <a16:creationId xmlns:a16="http://schemas.microsoft.com/office/drawing/2014/main" id="{2CF947B0-07D7-4D50-9703-4DE641E53CC2}"/>
              </a:ext>
            </a:extLst>
          </p:cNvPr>
          <p:cNvSpPr txBox="1"/>
          <p:nvPr/>
        </p:nvSpPr>
        <p:spPr>
          <a:xfrm>
            <a:off x="376514" y="3330582"/>
            <a:ext cx="413448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Montserrat SemiBold"/>
                <a:cs typeface="Montserrat SemiBold"/>
              </a:rPr>
              <a:t>Resources </a:t>
            </a:r>
            <a:r>
              <a:rPr sz="1800" dirty="0">
                <a:solidFill>
                  <a:srgbClr val="FFFFFF"/>
                </a:solidFill>
                <a:latin typeface="Montserrat SemiBold"/>
                <a:cs typeface="Montserrat SemiBold"/>
              </a:rPr>
              <a:t>to </a:t>
            </a:r>
            <a:r>
              <a:rPr sz="1800" spc="-5" dirty="0">
                <a:solidFill>
                  <a:srgbClr val="FFFFFF"/>
                </a:solidFill>
                <a:latin typeface="Montserrat SemiBold"/>
                <a:cs typeface="Montserrat SemiBold"/>
              </a:rPr>
              <a:t>support collaborative</a:t>
            </a:r>
            <a:r>
              <a:rPr lang="en-AU" sz="1800" spc="-5" dirty="0">
                <a:solidFill>
                  <a:srgbClr val="FFFFFF"/>
                </a:solidFill>
                <a:latin typeface="Montserrat SemiBold"/>
                <a:cs typeface="Montserrat SemiBold"/>
              </a:rPr>
              <a:t> </a:t>
            </a:r>
            <a:r>
              <a:rPr sz="1800" spc="-5" dirty="0">
                <a:solidFill>
                  <a:srgbClr val="FFFFFF"/>
                </a:solidFill>
                <a:latin typeface="Montserrat SemiBold"/>
                <a:cs typeface="Montserrat SemiBold"/>
              </a:rPr>
              <a:t>planning in</a:t>
            </a:r>
            <a:r>
              <a:rPr sz="1800" spc="35" dirty="0">
                <a:solidFill>
                  <a:srgbClr val="FFFFFF"/>
                </a:solidFill>
                <a:latin typeface="Montserrat SemiBold"/>
                <a:cs typeface="Montserrat SemiBold"/>
              </a:rPr>
              <a:t> </a:t>
            </a:r>
            <a:r>
              <a:rPr sz="1800" spc="-5" dirty="0">
                <a:solidFill>
                  <a:srgbClr val="FFFFFF"/>
                </a:solidFill>
                <a:latin typeface="Montserrat SemiBold"/>
                <a:cs typeface="Montserrat SemiBold"/>
              </a:rPr>
              <a:t>schools</a:t>
            </a:r>
            <a:endParaRPr sz="1800" dirty="0">
              <a:latin typeface="Montserrat SemiBold"/>
              <a:cs typeface="Montserrat SemiBold"/>
            </a:endParaRPr>
          </a:p>
        </p:txBody>
      </p:sp>
      <p:pic>
        <p:nvPicPr>
          <p:cNvPr id="18" name="Picture 17" descr="A picture containing logo&#10;&#10;Description automatically generated">
            <a:extLst>
              <a:ext uri="{FF2B5EF4-FFF2-40B4-BE49-F238E27FC236}">
                <a16:creationId xmlns:a16="http://schemas.microsoft.com/office/drawing/2014/main" id="{934BD107-B3FB-492B-9DA7-3DEB4DA5E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14" y="4997287"/>
            <a:ext cx="1491629" cy="1491629"/>
          </a:xfrm>
          <a:prstGeom prst="rect">
            <a:avLst/>
          </a:prstGeom>
        </p:spPr>
      </p:pic>
    </p:spTree>
    <p:extLst>
      <p:ext uri="{BB962C8B-B14F-4D97-AF65-F5344CB8AC3E}">
        <p14:creationId xmlns:p14="http://schemas.microsoft.com/office/powerpoint/2010/main" val="385959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6" y="1616201"/>
            <a:ext cx="4731438" cy="934814"/>
            <a:chOff x="7526549" y="521917"/>
            <a:chExt cx="3939538" cy="934814"/>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3939538" cy="569387"/>
            </a:xfrm>
            <a:prstGeom prst="rect">
              <a:avLst/>
            </a:prstGeom>
            <a:noFill/>
          </p:spPr>
          <p:txBody>
            <a:bodyPr wrap="square" lIns="0" tIns="0" rIns="91440" bIns="0" rtlCol="0">
              <a:spAutoFit/>
            </a:bodyPr>
            <a:lstStyle/>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Program differentiation</a:t>
              </a:r>
              <a:r>
                <a:rPr lang="en-AU" sz="1600" baseline="0" dirty="0">
                  <a:solidFill>
                    <a:srgbClr val="19233E"/>
                  </a:solidFill>
                  <a:latin typeface="Montserrat" panose="02000505000000020004" pitchFamily="2" charset="0"/>
                </a:rPr>
                <a:t> / </a:t>
              </a:r>
              <a:r>
                <a:rPr lang="en-AU" sz="1600" dirty="0">
                  <a:solidFill>
                    <a:srgbClr val="19233E"/>
                  </a:solidFill>
                  <a:latin typeface="Montserrat" panose="02000505000000020004" pitchFamily="2" charset="0"/>
                </a:rPr>
                <a:t>adjustments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600" dirty="0">
                  <a:solidFill>
                    <a:srgbClr val="19233E"/>
                  </a:solidFill>
                  <a:latin typeface="Montserrat" panose="02000505000000020004" pitchFamily="2" charset="0"/>
                </a:rPr>
                <a:t>Records to support inclusion in the NCCD</a:t>
              </a:r>
            </a:p>
          </p:txBody>
        </p:sp>
      </p:grpSp>
      <p:grpSp>
        <p:nvGrpSpPr>
          <p:cNvPr id="12" name="Group 11"/>
          <p:cNvGrpSpPr/>
          <p:nvPr/>
        </p:nvGrpSpPr>
        <p:grpSpPr>
          <a:xfrm>
            <a:off x="6185946" y="3002092"/>
            <a:ext cx="4945114" cy="1504200"/>
            <a:chOff x="7526549" y="521917"/>
            <a:chExt cx="4945114" cy="1504200"/>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9" y="887344"/>
              <a:ext cx="4945114" cy="1138773"/>
            </a:xfrm>
            <a:prstGeom prst="rect">
              <a:avLst/>
            </a:prstGeom>
            <a:noFill/>
          </p:spPr>
          <p:txBody>
            <a:bodyPr wrap="square" lIns="0" tIns="0" rIns="91440" bIns="0" rtlCol="0">
              <a:spAutoFit/>
            </a:bodyPr>
            <a:lstStyle/>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Learning and Support Team minutes</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Documents to</a:t>
              </a:r>
              <a:r>
                <a:rPr lang="en-AU" sz="1600" baseline="0" dirty="0">
                  <a:solidFill>
                    <a:srgbClr val="19233E"/>
                  </a:solidFill>
                  <a:latin typeface="Montserrat" panose="02000505000000020004" pitchFamily="2" charset="0"/>
                </a:rPr>
                <a:t> support an access request, SES or ASTP application</a:t>
              </a:r>
            </a:p>
            <a:p>
              <a:pPr marL="285750" indent="-285750">
                <a:spcBef>
                  <a:spcPts val="600"/>
                </a:spcBef>
                <a:buFont typeface="Arial" panose="020B0604020202020204" pitchFamily="34" charset="0"/>
                <a:buChar char="•"/>
              </a:pPr>
              <a:r>
                <a:rPr lang="en-AU" sz="1600" baseline="0" dirty="0">
                  <a:solidFill>
                    <a:srgbClr val="19233E"/>
                  </a:solidFill>
                  <a:latin typeface="Montserrat" panose="02000505000000020004" pitchFamily="2" charset="0"/>
                </a:rPr>
                <a:t>Learning and support plans</a:t>
              </a:r>
              <a:endParaRPr lang="en-AU" sz="1600" dirty="0">
                <a:solidFill>
                  <a:srgbClr val="19233E"/>
                </a:solidFill>
                <a:latin typeface="Montserrat" panose="02000505000000020004" pitchFamily="2" charset="0"/>
              </a:endParaRPr>
            </a:p>
          </p:txBody>
        </p:sp>
      </p:grpSp>
      <p:grpSp>
        <p:nvGrpSpPr>
          <p:cNvPr id="16" name="Group 15"/>
          <p:cNvGrpSpPr/>
          <p:nvPr/>
        </p:nvGrpSpPr>
        <p:grpSpPr>
          <a:xfrm>
            <a:off x="6185946" y="4888424"/>
            <a:ext cx="4731438" cy="1504200"/>
            <a:chOff x="7526549" y="521917"/>
            <a:chExt cx="4731438" cy="1504200"/>
          </a:xfrm>
        </p:grpSpPr>
        <p:sp>
          <p:nvSpPr>
            <p:cNvPr id="17" name="TextBox 16"/>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2A706E"/>
                  </a:solidFill>
                  <a:latin typeface="+mj-lt"/>
                  <a:ea typeface="Roboto" charset="0"/>
                  <a:cs typeface="Roboto" charset="0"/>
                </a:rPr>
                <a:t>School counsellor</a:t>
              </a:r>
            </a:p>
          </p:txBody>
        </p:sp>
        <p:sp>
          <p:nvSpPr>
            <p:cNvPr id="18" name="TextBox 17"/>
            <p:cNvSpPr txBox="1"/>
            <p:nvPr/>
          </p:nvSpPr>
          <p:spPr>
            <a:xfrm>
              <a:off x="7526549" y="887344"/>
              <a:ext cx="4731438" cy="1138773"/>
            </a:xfrm>
            <a:prstGeom prst="rect">
              <a:avLst/>
            </a:prstGeom>
            <a:noFill/>
          </p:spPr>
          <p:txBody>
            <a:bodyPr wrap="square" lIns="0" tIns="0" rIns="91440" bIns="0" rtlCol="0">
              <a:spAutoFit/>
            </a:bodyPr>
            <a:lstStyle/>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Disability confirmation</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Psychological assessments and</a:t>
              </a:r>
              <a:r>
                <a:rPr lang="en-AU" sz="1600" baseline="0" dirty="0">
                  <a:solidFill>
                    <a:srgbClr val="19233E"/>
                  </a:solidFill>
                  <a:latin typeface="Montserrat" panose="02000505000000020004" pitchFamily="2" charset="0"/>
                </a:rPr>
                <a:t> </a:t>
              </a:r>
              <a:r>
                <a:rPr lang="en-AU" sz="1600" dirty="0">
                  <a:solidFill>
                    <a:srgbClr val="19233E"/>
                  </a:solidFill>
                  <a:latin typeface="Montserrat" panose="02000505000000020004" pitchFamily="2" charset="0"/>
                </a:rPr>
                <a:t>reports (e.g. WISC-IV or</a:t>
              </a:r>
              <a:r>
                <a:rPr lang="en-AU" sz="1600" baseline="0" dirty="0">
                  <a:solidFill>
                    <a:srgbClr val="19233E"/>
                  </a:solidFill>
                  <a:latin typeface="Montserrat" panose="02000505000000020004" pitchFamily="2" charset="0"/>
                </a:rPr>
                <a:t> </a:t>
              </a:r>
              <a:r>
                <a:rPr lang="en-AU" sz="1600" dirty="0">
                  <a:solidFill>
                    <a:srgbClr val="19233E"/>
                  </a:solidFill>
                  <a:latin typeface="Montserrat" panose="02000505000000020004" pitchFamily="2" charset="0"/>
                </a:rPr>
                <a:t>V)</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Other assessments (e.g. WIAT)</a:t>
              </a:r>
            </a:p>
          </p:txBody>
        </p:sp>
      </p:grpSp>
      <p:cxnSp>
        <p:nvCxnSpPr>
          <p:cNvPr id="22" name="Straight Connector 21">
            <a:extLs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6" y="677476"/>
            <a:ext cx="3129775"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Learning</a:t>
            </a:r>
          </a:p>
        </p:txBody>
      </p:sp>
      <p:sp>
        <p:nvSpPr>
          <p:cNvPr id="28" name="Title 19">
            <a:extLst>
              <a:ext uri="{FF2B5EF4-FFF2-40B4-BE49-F238E27FC236}">
                <a16:creationId xmlns:a16="http://schemas.microsoft.com/office/drawing/2014/main" id="{BA608104-F39F-4F57-8E76-5EEE9E3450F3}"/>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sp>
        <p:nvSpPr>
          <p:cNvPr id="29" name="TextBox 28">
            <a:extLst>
              <a:ext uri="{FF2B5EF4-FFF2-40B4-BE49-F238E27FC236}">
                <a16:creationId xmlns:a16="http://schemas.microsoft.com/office/drawing/2014/main" id="{24762DDA-3E21-40EB-A571-91CEE87425FA}"/>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grpSp>
        <p:nvGrpSpPr>
          <p:cNvPr id="40" name="Group 39">
            <a:extLst>
              <a:ext uri="{FF2B5EF4-FFF2-40B4-BE49-F238E27FC236}">
                <a16:creationId xmlns:a16="http://schemas.microsoft.com/office/drawing/2014/main" id="{D6437408-80BD-414D-B417-D1C6E0960EBA}"/>
              </a:ext>
            </a:extLst>
          </p:cNvPr>
          <p:cNvGrpSpPr/>
          <p:nvPr/>
        </p:nvGrpSpPr>
        <p:grpSpPr>
          <a:xfrm>
            <a:off x="4636798" y="1432344"/>
            <a:ext cx="1206148" cy="1206148"/>
            <a:chOff x="4636798" y="1431916"/>
            <a:chExt cx="1206148" cy="1206148"/>
          </a:xfrm>
        </p:grpSpPr>
        <p:sp>
          <p:nvSpPr>
            <p:cNvPr id="41" name="object 39">
              <a:extLst>
                <a:ext uri="{FF2B5EF4-FFF2-40B4-BE49-F238E27FC236}">
                  <a16:creationId xmlns:a16="http://schemas.microsoft.com/office/drawing/2014/main" id="{F594F2BD-A287-426B-8E1B-AF50D117BD8F}"/>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42" name="Picture 41" descr="Icon&#10;&#10;Description automatically generated">
              <a:extLst>
                <a:ext uri="{FF2B5EF4-FFF2-40B4-BE49-F238E27FC236}">
                  <a16:creationId xmlns:a16="http://schemas.microsoft.com/office/drawing/2014/main" id="{126DB8A0-A5CC-4F51-B619-CF89894D1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43" name="Group 42">
            <a:extLst>
              <a:ext uri="{FF2B5EF4-FFF2-40B4-BE49-F238E27FC236}">
                <a16:creationId xmlns:a16="http://schemas.microsoft.com/office/drawing/2014/main" id="{531F89AB-0B44-407A-AC88-192814C58B3D}"/>
              </a:ext>
            </a:extLst>
          </p:cNvPr>
          <p:cNvGrpSpPr/>
          <p:nvPr/>
        </p:nvGrpSpPr>
        <p:grpSpPr>
          <a:xfrm>
            <a:off x="4636798" y="2825498"/>
            <a:ext cx="1206148" cy="1206148"/>
            <a:chOff x="4636798" y="3128112"/>
            <a:chExt cx="1206148" cy="1206148"/>
          </a:xfrm>
        </p:grpSpPr>
        <p:sp>
          <p:nvSpPr>
            <p:cNvPr id="44" name="object 39">
              <a:extLst>
                <a:ext uri="{FF2B5EF4-FFF2-40B4-BE49-F238E27FC236}">
                  <a16:creationId xmlns:a16="http://schemas.microsoft.com/office/drawing/2014/main" id="{3751FB36-3D36-4C82-8CE8-2A82200AAEB0}"/>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45" name="Picture 44" descr="Logo, icon, company name&#10;&#10;Description automatically generated">
              <a:extLst>
                <a:ext uri="{FF2B5EF4-FFF2-40B4-BE49-F238E27FC236}">
                  <a16:creationId xmlns:a16="http://schemas.microsoft.com/office/drawing/2014/main" id="{F726DA8F-EF53-4A67-9261-BD0E077F9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grpSp>
        <p:nvGrpSpPr>
          <p:cNvPr id="46" name="Group 45">
            <a:extLst>
              <a:ext uri="{FF2B5EF4-FFF2-40B4-BE49-F238E27FC236}">
                <a16:creationId xmlns:a16="http://schemas.microsoft.com/office/drawing/2014/main" id="{36D7AD02-689B-412D-BC95-2B967412B85A}"/>
              </a:ext>
            </a:extLst>
          </p:cNvPr>
          <p:cNvGrpSpPr/>
          <p:nvPr/>
        </p:nvGrpSpPr>
        <p:grpSpPr>
          <a:xfrm>
            <a:off x="4636798" y="4703034"/>
            <a:ext cx="1206148" cy="1206148"/>
            <a:chOff x="4636798" y="4823010"/>
            <a:chExt cx="1206148" cy="1206148"/>
          </a:xfrm>
        </p:grpSpPr>
        <p:sp>
          <p:nvSpPr>
            <p:cNvPr id="47" name="object 39">
              <a:extLst>
                <a:ext uri="{FF2B5EF4-FFF2-40B4-BE49-F238E27FC236}">
                  <a16:creationId xmlns:a16="http://schemas.microsoft.com/office/drawing/2014/main" id="{2F55A045-8057-4195-B8D1-5B0A69AF6986}"/>
                </a:ext>
              </a:extLst>
            </p:cNvPr>
            <p:cNvSpPr/>
            <p:nvPr/>
          </p:nvSpPr>
          <p:spPr>
            <a:xfrm>
              <a:off x="4636798" y="4823010"/>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2A706E"/>
              </a:solidFill>
            </a:ln>
          </p:spPr>
          <p:txBody>
            <a:bodyPr wrap="square" lIns="0" tIns="0" rIns="0" bIns="0" rtlCol="0"/>
            <a:lstStyle/>
            <a:p>
              <a:endParaRPr dirty="0"/>
            </a:p>
          </p:txBody>
        </p:sp>
        <p:pic>
          <p:nvPicPr>
            <p:cNvPr id="48" name="Picture 47" descr="Logo, icon&#10;&#10;Description automatically generated">
              <a:extLst>
                <a:ext uri="{FF2B5EF4-FFF2-40B4-BE49-F238E27FC236}">
                  <a16:creationId xmlns:a16="http://schemas.microsoft.com/office/drawing/2014/main" id="{B5FD701C-C9EA-4AD1-B0DF-0F14727AD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5061824"/>
              <a:ext cx="885600" cy="728520"/>
            </a:xfrm>
            <a:prstGeom prst="rect">
              <a:avLst/>
            </a:prstGeom>
          </p:spPr>
        </p:pic>
      </p:grpSp>
    </p:spTree>
    <p:extLst>
      <p:ext uri="{BB962C8B-B14F-4D97-AF65-F5344CB8AC3E}">
        <p14:creationId xmlns:p14="http://schemas.microsoft.com/office/powerpoint/2010/main" val="187055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6" y="1616201"/>
            <a:ext cx="5802858" cy="1504200"/>
            <a:chOff x="7526549" y="521917"/>
            <a:chExt cx="4831635" cy="1504200"/>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4831635" cy="1138773"/>
            </a:xfrm>
            <a:prstGeom prst="rect">
              <a:avLst/>
            </a:prstGeom>
            <a:noFill/>
          </p:spPr>
          <p:txBody>
            <a:bodyPr wrap="square" lIns="0" tIns="0" rIns="91440" bIns="0" rtlCol="0">
              <a:spAutoFit/>
            </a:bodyPr>
            <a:lstStyle/>
            <a:p>
              <a:pPr marL="285750" indent="-285750">
                <a:spcBef>
                  <a:spcPts val="300"/>
                </a:spcBef>
                <a:buFont typeface="Arial" panose="020B0604020202020204" pitchFamily="34" charset="0"/>
                <a:buChar char="•"/>
              </a:pPr>
              <a:r>
                <a:rPr lang="en-AU" sz="1600" dirty="0">
                  <a:solidFill>
                    <a:srgbClr val="19233E"/>
                  </a:solidFill>
                  <a:latin typeface="Montserrat" panose="02000505000000020004" pitchFamily="2" charset="0"/>
                </a:rPr>
                <a:t>Records of functional supports provided by teacher or SLSO</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PLP or program annotations indicating adjustments</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L&amp;ST interventions / teacher support</a:t>
              </a:r>
            </a:p>
          </p:txBody>
        </p:sp>
      </p:grpSp>
      <p:grpSp>
        <p:nvGrpSpPr>
          <p:cNvPr id="12" name="Group 11"/>
          <p:cNvGrpSpPr/>
          <p:nvPr/>
        </p:nvGrpSpPr>
        <p:grpSpPr>
          <a:xfrm>
            <a:off x="6185946" y="3339413"/>
            <a:ext cx="5885985" cy="1673477"/>
            <a:chOff x="7526548" y="521917"/>
            <a:chExt cx="5885985" cy="1673477"/>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8" y="887344"/>
              <a:ext cx="5885985" cy="1308050"/>
            </a:xfrm>
            <a:prstGeom prst="rect">
              <a:avLst/>
            </a:prstGeom>
            <a:noFill/>
          </p:spPr>
          <p:txBody>
            <a:bodyPr wrap="square" lIns="0" tIns="0" rIns="91440" bIns="0" rtlCol="0">
              <a:spAutoFit/>
            </a:bodyPr>
            <a:lstStyle/>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Allied health assessments (e.g. speech,</a:t>
              </a:r>
              <a:r>
                <a:rPr lang="en-AU" sz="1600" baseline="0" dirty="0">
                  <a:solidFill>
                    <a:srgbClr val="19233E"/>
                  </a:solidFill>
                  <a:latin typeface="Montserrat" panose="02000505000000020004" pitchFamily="2" charset="0"/>
                </a:rPr>
                <a:t> OT, physio) for mobility, communication, health care, assistive technology, adjustments for access and participation at school (including environmental modifications)</a:t>
              </a:r>
            </a:p>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Reports from itinerant</a:t>
              </a:r>
              <a:r>
                <a:rPr lang="en-AU" sz="1600" baseline="0" dirty="0">
                  <a:solidFill>
                    <a:srgbClr val="19233E"/>
                  </a:solidFill>
                  <a:latin typeface="Montserrat" panose="02000505000000020004" pitchFamily="2" charset="0"/>
                </a:rPr>
                <a:t> support teachers </a:t>
              </a:r>
              <a:endParaRPr lang="en-AU" sz="1600" dirty="0">
                <a:solidFill>
                  <a:srgbClr val="19233E"/>
                </a:solidFill>
                <a:latin typeface="Montserrat" panose="02000505000000020004" pitchFamily="2" charset="0"/>
              </a:endParaRPr>
            </a:p>
          </p:txBody>
        </p:sp>
      </p:grpSp>
      <p:grpSp>
        <p:nvGrpSpPr>
          <p:cNvPr id="16" name="Group 15"/>
          <p:cNvGrpSpPr/>
          <p:nvPr/>
        </p:nvGrpSpPr>
        <p:grpSpPr>
          <a:xfrm>
            <a:off x="6185946" y="5218871"/>
            <a:ext cx="4980817" cy="857870"/>
            <a:chOff x="7526548" y="521917"/>
            <a:chExt cx="4980817" cy="857870"/>
          </a:xfrm>
        </p:grpSpPr>
        <p:sp>
          <p:nvSpPr>
            <p:cNvPr id="17" name="TextBox 16"/>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2A706E"/>
                  </a:solidFill>
                  <a:latin typeface="+mj-lt"/>
                  <a:ea typeface="Roboto" charset="0"/>
                  <a:cs typeface="Roboto" charset="0"/>
                </a:rPr>
                <a:t>School counsellor</a:t>
              </a:r>
            </a:p>
          </p:txBody>
        </p:sp>
        <p:sp>
          <p:nvSpPr>
            <p:cNvPr id="18" name="TextBox 17"/>
            <p:cNvSpPr txBox="1"/>
            <p:nvPr/>
          </p:nvSpPr>
          <p:spPr>
            <a:xfrm>
              <a:off x="7526548" y="887344"/>
              <a:ext cx="4980817" cy="492443"/>
            </a:xfrm>
            <a:prstGeom prst="rect">
              <a:avLst/>
            </a:prstGeom>
            <a:noFill/>
          </p:spPr>
          <p:txBody>
            <a:bodyPr wrap="square" lIns="0" tIns="0" rIns="91440" bIns="0" rtlCol="0">
              <a:spAutoFit/>
            </a:bodyPr>
            <a:lstStyle/>
            <a:p>
              <a:pPr marL="285750" indent="-285750">
                <a:buFont typeface="Arial" panose="020B0604020202020204" pitchFamily="34" charset="0"/>
                <a:buChar char="•"/>
              </a:pPr>
              <a:r>
                <a:rPr lang="en-AU" sz="1600" dirty="0">
                  <a:solidFill>
                    <a:srgbClr val="19233E"/>
                  </a:solidFill>
                  <a:latin typeface="Montserrat" panose="02000505000000020004" pitchFamily="2" charset="0"/>
                </a:rPr>
                <a:t>Skill development</a:t>
              </a:r>
              <a:r>
                <a:rPr lang="en-AU" sz="1600" baseline="0" dirty="0">
                  <a:solidFill>
                    <a:srgbClr val="19233E"/>
                  </a:solidFill>
                  <a:latin typeface="Montserrat" panose="02000505000000020004" pitchFamily="2" charset="0"/>
                </a:rPr>
                <a:t> interventions e.g. social / friendship skills programs </a:t>
              </a:r>
              <a:endParaRPr lang="en-AU" sz="1600" dirty="0">
                <a:solidFill>
                  <a:srgbClr val="19233E"/>
                </a:solidFill>
                <a:latin typeface="Montserrat" panose="02000505000000020004" pitchFamily="2" charset="0"/>
              </a:endParaRPr>
            </a:p>
          </p:txBody>
        </p:sp>
      </p:grp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7" y="677476"/>
            <a:ext cx="5331804"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Functional Support</a:t>
            </a:r>
          </a:p>
        </p:txBody>
      </p:sp>
      <p:cxnSp>
        <p:nvCxnSpPr>
          <p:cNvPr id="26" name="Straight Connector 25">
            <a:extLst>
              <a:ext uri="{FF2B5EF4-FFF2-40B4-BE49-F238E27FC236}">
                <a16:creationId xmlns:a16="http://schemas.microsoft.com/office/drawing/2014/main" id="{83D9F6D3-1612-46D2-8F5A-16DA9DE8E62B}"/>
              </a:ex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9D6EBC-F023-4EE6-9954-DEE9369EC65A}"/>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sp>
        <p:nvSpPr>
          <p:cNvPr id="21" name="Title 19">
            <a:extLst>
              <a:ext uri="{FF2B5EF4-FFF2-40B4-BE49-F238E27FC236}">
                <a16:creationId xmlns:a16="http://schemas.microsoft.com/office/drawing/2014/main" id="{84D160FB-50D1-44E3-8687-364A033F1867}"/>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grpSp>
        <p:nvGrpSpPr>
          <p:cNvPr id="38" name="Group 37">
            <a:extLst>
              <a:ext uri="{FF2B5EF4-FFF2-40B4-BE49-F238E27FC236}">
                <a16:creationId xmlns:a16="http://schemas.microsoft.com/office/drawing/2014/main" id="{B11F93C5-56BF-4321-BB6E-E08A59443484}"/>
              </a:ext>
            </a:extLst>
          </p:cNvPr>
          <p:cNvGrpSpPr/>
          <p:nvPr/>
        </p:nvGrpSpPr>
        <p:grpSpPr>
          <a:xfrm>
            <a:off x="4636798" y="1432344"/>
            <a:ext cx="1206148" cy="1206148"/>
            <a:chOff x="4636798" y="1431916"/>
            <a:chExt cx="1206148" cy="1206148"/>
          </a:xfrm>
        </p:grpSpPr>
        <p:sp>
          <p:nvSpPr>
            <p:cNvPr id="39" name="object 39">
              <a:extLst>
                <a:ext uri="{FF2B5EF4-FFF2-40B4-BE49-F238E27FC236}">
                  <a16:creationId xmlns:a16="http://schemas.microsoft.com/office/drawing/2014/main" id="{677AE59D-647E-4C26-BA89-2070A9F3AA17}"/>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40" name="Picture 39" descr="Icon&#10;&#10;Description automatically generated">
              <a:extLst>
                <a:ext uri="{FF2B5EF4-FFF2-40B4-BE49-F238E27FC236}">
                  <a16:creationId xmlns:a16="http://schemas.microsoft.com/office/drawing/2014/main" id="{4B8D81B4-BB8B-47D0-BA4A-57C2F1440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41" name="Group 40">
            <a:extLst>
              <a:ext uri="{FF2B5EF4-FFF2-40B4-BE49-F238E27FC236}">
                <a16:creationId xmlns:a16="http://schemas.microsoft.com/office/drawing/2014/main" id="{27A3AE17-7808-4E14-9936-DBD131C83146}"/>
              </a:ext>
            </a:extLst>
          </p:cNvPr>
          <p:cNvGrpSpPr/>
          <p:nvPr/>
        </p:nvGrpSpPr>
        <p:grpSpPr>
          <a:xfrm>
            <a:off x="4636798" y="3128540"/>
            <a:ext cx="1206148" cy="1206148"/>
            <a:chOff x="4636798" y="3128112"/>
            <a:chExt cx="1206148" cy="1206148"/>
          </a:xfrm>
        </p:grpSpPr>
        <p:sp>
          <p:nvSpPr>
            <p:cNvPr id="42" name="object 39">
              <a:extLst>
                <a:ext uri="{FF2B5EF4-FFF2-40B4-BE49-F238E27FC236}">
                  <a16:creationId xmlns:a16="http://schemas.microsoft.com/office/drawing/2014/main" id="{E65CF844-85DC-45B5-993E-3D87457EC558}"/>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43" name="Picture 42" descr="Logo, icon, company name&#10;&#10;Description automatically generated">
              <a:extLst>
                <a:ext uri="{FF2B5EF4-FFF2-40B4-BE49-F238E27FC236}">
                  <a16:creationId xmlns:a16="http://schemas.microsoft.com/office/drawing/2014/main" id="{D92A348D-5A06-44F6-8AB9-1E5DAA0EF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grpSp>
        <p:nvGrpSpPr>
          <p:cNvPr id="44" name="Group 43">
            <a:extLst>
              <a:ext uri="{FF2B5EF4-FFF2-40B4-BE49-F238E27FC236}">
                <a16:creationId xmlns:a16="http://schemas.microsoft.com/office/drawing/2014/main" id="{36F26371-AA59-48CB-9758-8E166302A849}"/>
              </a:ext>
            </a:extLst>
          </p:cNvPr>
          <p:cNvGrpSpPr/>
          <p:nvPr/>
        </p:nvGrpSpPr>
        <p:grpSpPr>
          <a:xfrm>
            <a:off x="4636798" y="5012890"/>
            <a:ext cx="1206148" cy="1206148"/>
            <a:chOff x="4636798" y="4823010"/>
            <a:chExt cx="1206148" cy="1206148"/>
          </a:xfrm>
        </p:grpSpPr>
        <p:sp>
          <p:nvSpPr>
            <p:cNvPr id="45" name="object 39">
              <a:extLst>
                <a:ext uri="{FF2B5EF4-FFF2-40B4-BE49-F238E27FC236}">
                  <a16:creationId xmlns:a16="http://schemas.microsoft.com/office/drawing/2014/main" id="{D20A2A6D-C4A0-4AC2-81A3-F21B22AB88FA}"/>
                </a:ext>
              </a:extLst>
            </p:cNvPr>
            <p:cNvSpPr/>
            <p:nvPr/>
          </p:nvSpPr>
          <p:spPr>
            <a:xfrm>
              <a:off x="4636798" y="4823010"/>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2A706E"/>
              </a:solidFill>
            </a:ln>
          </p:spPr>
          <p:txBody>
            <a:bodyPr wrap="square" lIns="0" tIns="0" rIns="0" bIns="0" rtlCol="0"/>
            <a:lstStyle/>
            <a:p>
              <a:endParaRPr dirty="0"/>
            </a:p>
          </p:txBody>
        </p:sp>
        <p:pic>
          <p:nvPicPr>
            <p:cNvPr id="46" name="Picture 45" descr="Logo, icon&#10;&#10;Description automatically generated">
              <a:extLst>
                <a:ext uri="{FF2B5EF4-FFF2-40B4-BE49-F238E27FC236}">
                  <a16:creationId xmlns:a16="http://schemas.microsoft.com/office/drawing/2014/main" id="{60659134-E27B-4058-8761-46130E3A8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5061824"/>
              <a:ext cx="885600" cy="728520"/>
            </a:xfrm>
            <a:prstGeom prst="rect">
              <a:avLst/>
            </a:prstGeom>
          </p:spPr>
        </p:pic>
      </p:grpSp>
    </p:spTree>
    <p:extLst>
      <p:ext uri="{BB962C8B-B14F-4D97-AF65-F5344CB8AC3E}">
        <p14:creationId xmlns:p14="http://schemas.microsoft.com/office/powerpoint/2010/main" val="266636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7" y="1616201"/>
            <a:ext cx="5128600" cy="857870"/>
            <a:chOff x="7526549" y="521917"/>
            <a:chExt cx="4270227" cy="857870"/>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4270227" cy="492443"/>
            </a:xfrm>
            <a:prstGeom prst="rect">
              <a:avLst/>
            </a:prstGeom>
            <a:noFill/>
          </p:spPr>
          <p:txBody>
            <a:bodyPr wrap="square" lIns="0" tIns="0" rIns="9144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19233E"/>
                  </a:solidFill>
                  <a:latin typeface="Montserrat" panose="02000505000000020004" pitchFamily="2" charset="0"/>
                </a:rPr>
                <a:t>PLP or program annotations for adjustments in regard to health needs</a:t>
              </a:r>
            </a:p>
          </p:txBody>
        </p:sp>
      </p:grpSp>
      <p:grpSp>
        <p:nvGrpSpPr>
          <p:cNvPr id="12" name="Group 11"/>
          <p:cNvGrpSpPr/>
          <p:nvPr/>
        </p:nvGrpSpPr>
        <p:grpSpPr>
          <a:xfrm>
            <a:off x="6185946" y="3271203"/>
            <a:ext cx="4980817" cy="611648"/>
            <a:chOff x="7526548" y="521917"/>
            <a:chExt cx="4980817" cy="611648"/>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8" y="887344"/>
              <a:ext cx="4980817" cy="246221"/>
            </a:xfrm>
            <a:prstGeom prst="rect">
              <a:avLst/>
            </a:prstGeom>
            <a:noFill/>
          </p:spPr>
          <p:txBody>
            <a:bodyPr wrap="square" lIns="0" tIns="0" rIns="91440" bIns="0" rtlCol="0">
              <a:spAutoFit/>
            </a:bodyPr>
            <a:lstStyle/>
            <a:p>
              <a:pPr marL="285750" indent="-285750">
                <a:buFont typeface="Arial" panose="020B0604020202020204" pitchFamily="34" charset="0"/>
                <a:buChar char="•"/>
              </a:pPr>
              <a:r>
                <a:rPr lang="en-AU" sz="1600" dirty="0">
                  <a:solidFill>
                    <a:srgbClr val="19233E"/>
                  </a:solidFill>
                  <a:latin typeface="Montserrat" panose="02000505000000020004" pitchFamily="2" charset="0"/>
                </a:rPr>
                <a:t>Health care plan and supporting</a:t>
              </a:r>
              <a:r>
                <a:rPr lang="en-AU" sz="1600" baseline="0" dirty="0">
                  <a:solidFill>
                    <a:srgbClr val="19233E"/>
                  </a:solidFill>
                  <a:latin typeface="Montserrat" panose="02000505000000020004" pitchFamily="2" charset="0"/>
                </a:rPr>
                <a:t> </a:t>
              </a:r>
              <a:r>
                <a:rPr lang="en-AU" sz="1600" dirty="0">
                  <a:solidFill>
                    <a:srgbClr val="19233E"/>
                  </a:solidFill>
                  <a:latin typeface="Montserrat" panose="02000505000000020004" pitchFamily="2" charset="0"/>
                </a:rPr>
                <a:t>documents</a:t>
              </a:r>
            </a:p>
          </p:txBody>
        </p:sp>
      </p:grpSp>
      <p:grpSp>
        <p:nvGrpSpPr>
          <p:cNvPr id="16" name="Group 15"/>
          <p:cNvGrpSpPr/>
          <p:nvPr/>
        </p:nvGrpSpPr>
        <p:grpSpPr>
          <a:xfrm>
            <a:off x="6185946" y="4928093"/>
            <a:ext cx="4980817" cy="857870"/>
            <a:chOff x="7526548" y="521917"/>
            <a:chExt cx="4980817" cy="857870"/>
          </a:xfrm>
        </p:grpSpPr>
        <p:sp>
          <p:nvSpPr>
            <p:cNvPr id="17" name="TextBox 16"/>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2A706E"/>
                  </a:solidFill>
                  <a:latin typeface="+mj-lt"/>
                  <a:ea typeface="Roboto" charset="0"/>
                  <a:cs typeface="Roboto" charset="0"/>
                </a:rPr>
                <a:t>School counsellor</a:t>
              </a:r>
            </a:p>
          </p:txBody>
        </p:sp>
        <p:sp>
          <p:nvSpPr>
            <p:cNvPr id="18" name="TextBox 17"/>
            <p:cNvSpPr txBox="1"/>
            <p:nvPr/>
          </p:nvSpPr>
          <p:spPr>
            <a:xfrm>
              <a:off x="7526548" y="887344"/>
              <a:ext cx="4980817" cy="492443"/>
            </a:xfrm>
            <a:prstGeom prst="rect">
              <a:avLst/>
            </a:prstGeom>
            <a:noFill/>
          </p:spPr>
          <p:txBody>
            <a:bodyPr wrap="square" lIns="0" tIns="0" rIns="91440" bIns="0" rtlCol="0">
              <a:spAutoFit/>
            </a:bodyPr>
            <a:lstStyle/>
            <a:p>
              <a:pPr marL="285750" indent="-285750">
                <a:buFont typeface="Arial" panose="020B0604020202020204" pitchFamily="34" charset="0"/>
                <a:buChar char="•"/>
              </a:pPr>
              <a:r>
                <a:rPr lang="en-AU" sz="1600" dirty="0">
                  <a:solidFill>
                    <a:srgbClr val="19233E"/>
                  </a:solidFill>
                  <a:latin typeface="Montserrat" panose="02000505000000020004" pitchFamily="2" charset="0"/>
                </a:rPr>
                <a:t>Reports from health professionals</a:t>
              </a:r>
              <a:r>
                <a:rPr lang="en-AU" sz="1600" baseline="0" dirty="0">
                  <a:solidFill>
                    <a:srgbClr val="19233E"/>
                  </a:solidFill>
                  <a:latin typeface="Montserrat" panose="02000505000000020004" pitchFamily="2" charset="0"/>
                </a:rPr>
                <a:t> provided by the family</a:t>
              </a:r>
              <a:endParaRPr lang="en-AU" sz="1600" dirty="0">
                <a:solidFill>
                  <a:srgbClr val="19233E"/>
                </a:solidFill>
                <a:latin typeface="Montserrat" panose="02000505000000020004" pitchFamily="2" charset="0"/>
              </a:endParaRPr>
            </a:p>
          </p:txBody>
        </p:sp>
      </p:grp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7" y="677476"/>
            <a:ext cx="5331804"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Health</a:t>
            </a:r>
          </a:p>
        </p:txBody>
      </p:sp>
      <p:cxnSp>
        <p:nvCxnSpPr>
          <p:cNvPr id="21" name="Straight Connector 20">
            <a:extLst>
              <a:ext uri="{FF2B5EF4-FFF2-40B4-BE49-F238E27FC236}">
                <a16:creationId xmlns:a16="http://schemas.microsoft.com/office/drawing/2014/main" id="{16CE1BCC-2B6C-4482-8798-036EC7316BA0}"/>
              </a:ex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16247E-ECF7-4FCC-BB5B-8D7D80AB0579}"/>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sp>
        <p:nvSpPr>
          <p:cNvPr id="22" name="Title 19">
            <a:extLst>
              <a:ext uri="{FF2B5EF4-FFF2-40B4-BE49-F238E27FC236}">
                <a16:creationId xmlns:a16="http://schemas.microsoft.com/office/drawing/2014/main" id="{C621776D-A53F-4B79-BC73-2F6B60EC426A}"/>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grpSp>
        <p:nvGrpSpPr>
          <p:cNvPr id="41" name="Group 40">
            <a:extLst>
              <a:ext uri="{FF2B5EF4-FFF2-40B4-BE49-F238E27FC236}">
                <a16:creationId xmlns:a16="http://schemas.microsoft.com/office/drawing/2014/main" id="{AAC7D6F9-3BF3-4F9D-9069-71A688BC394A}"/>
              </a:ext>
            </a:extLst>
          </p:cNvPr>
          <p:cNvGrpSpPr/>
          <p:nvPr/>
        </p:nvGrpSpPr>
        <p:grpSpPr>
          <a:xfrm>
            <a:off x="4636798" y="1432344"/>
            <a:ext cx="1206148" cy="1206148"/>
            <a:chOff x="4636798" y="1431916"/>
            <a:chExt cx="1206148" cy="1206148"/>
          </a:xfrm>
        </p:grpSpPr>
        <p:sp>
          <p:nvSpPr>
            <p:cNvPr id="42" name="object 39">
              <a:extLst>
                <a:ext uri="{FF2B5EF4-FFF2-40B4-BE49-F238E27FC236}">
                  <a16:creationId xmlns:a16="http://schemas.microsoft.com/office/drawing/2014/main" id="{F511DEFB-9971-4DDB-8C59-FBF8246F1A0E}"/>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43" name="Picture 42" descr="Icon&#10;&#10;Description automatically generated">
              <a:extLst>
                <a:ext uri="{FF2B5EF4-FFF2-40B4-BE49-F238E27FC236}">
                  <a16:creationId xmlns:a16="http://schemas.microsoft.com/office/drawing/2014/main" id="{7B90A7CD-9B86-4E78-800C-37E3303DD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44" name="Group 43">
            <a:extLst>
              <a:ext uri="{FF2B5EF4-FFF2-40B4-BE49-F238E27FC236}">
                <a16:creationId xmlns:a16="http://schemas.microsoft.com/office/drawing/2014/main" id="{1C2BC00F-26FD-4973-BA73-C00397F885FC}"/>
              </a:ext>
            </a:extLst>
          </p:cNvPr>
          <p:cNvGrpSpPr/>
          <p:nvPr/>
        </p:nvGrpSpPr>
        <p:grpSpPr>
          <a:xfrm>
            <a:off x="4636798" y="3128540"/>
            <a:ext cx="1206148" cy="1206148"/>
            <a:chOff x="4636798" y="3128112"/>
            <a:chExt cx="1206148" cy="1206148"/>
          </a:xfrm>
        </p:grpSpPr>
        <p:sp>
          <p:nvSpPr>
            <p:cNvPr id="45" name="object 39">
              <a:extLst>
                <a:ext uri="{FF2B5EF4-FFF2-40B4-BE49-F238E27FC236}">
                  <a16:creationId xmlns:a16="http://schemas.microsoft.com/office/drawing/2014/main" id="{5CD023FA-CD12-47A0-BB7D-29AEFCA0B597}"/>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46" name="Picture 45" descr="Logo, icon, company name&#10;&#10;Description automatically generated">
              <a:extLst>
                <a:ext uri="{FF2B5EF4-FFF2-40B4-BE49-F238E27FC236}">
                  <a16:creationId xmlns:a16="http://schemas.microsoft.com/office/drawing/2014/main" id="{413D84F8-82EA-4427-8741-99E30D27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grpSp>
        <p:nvGrpSpPr>
          <p:cNvPr id="47" name="Group 46">
            <a:extLst>
              <a:ext uri="{FF2B5EF4-FFF2-40B4-BE49-F238E27FC236}">
                <a16:creationId xmlns:a16="http://schemas.microsoft.com/office/drawing/2014/main" id="{603E52C1-6AB4-416E-B5AD-89176C8E8876}"/>
              </a:ext>
            </a:extLst>
          </p:cNvPr>
          <p:cNvGrpSpPr/>
          <p:nvPr/>
        </p:nvGrpSpPr>
        <p:grpSpPr>
          <a:xfrm>
            <a:off x="4636798" y="4823438"/>
            <a:ext cx="1206148" cy="1206148"/>
            <a:chOff x="4636798" y="4823010"/>
            <a:chExt cx="1206148" cy="1206148"/>
          </a:xfrm>
        </p:grpSpPr>
        <p:sp>
          <p:nvSpPr>
            <p:cNvPr id="48" name="object 39">
              <a:extLst>
                <a:ext uri="{FF2B5EF4-FFF2-40B4-BE49-F238E27FC236}">
                  <a16:creationId xmlns:a16="http://schemas.microsoft.com/office/drawing/2014/main" id="{2AFB01BB-E9A1-40AF-8090-DF2DEA75542D}"/>
                </a:ext>
              </a:extLst>
            </p:cNvPr>
            <p:cNvSpPr/>
            <p:nvPr/>
          </p:nvSpPr>
          <p:spPr>
            <a:xfrm>
              <a:off x="4636798" y="4823010"/>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2A706E"/>
              </a:solidFill>
            </a:ln>
          </p:spPr>
          <p:txBody>
            <a:bodyPr wrap="square" lIns="0" tIns="0" rIns="0" bIns="0" rtlCol="0"/>
            <a:lstStyle/>
            <a:p>
              <a:endParaRPr dirty="0"/>
            </a:p>
          </p:txBody>
        </p:sp>
        <p:pic>
          <p:nvPicPr>
            <p:cNvPr id="49" name="Picture 48" descr="Logo, icon&#10;&#10;Description automatically generated">
              <a:extLst>
                <a:ext uri="{FF2B5EF4-FFF2-40B4-BE49-F238E27FC236}">
                  <a16:creationId xmlns:a16="http://schemas.microsoft.com/office/drawing/2014/main" id="{96B1D449-4ACD-44E8-94EE-8A4976259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5061824"/>
              <a:ext cx="885600" cy="728520"/>
            </a:xfrm>
            <a:prstGeom prst="rect">
              <a:avLst/>
            </a:prstGeom>
          </p:spPr>
        </p:pic>
      </p:grpSp>
    </p:spTree>
    <p:extLst>
      <p:ext uri="{BB962C8B-B14F-4D97-AF65-F5344CB8AC3E}">
        <p14:creationId xmlns:p14="http://schemas.microsoft.com/office/powerpoint/2010/main" val="107028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7" y="1616201"/>
            <a:ext cx="5128600" cy="857870"/>
            <a:chOff x="7526549" y="521917"/>
            <a:chExt cx="4270227" cy="857870"/>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4270227" cy="492443"/>
            </a:xfrm>
            <a:prstGeom prst="rect">
              <a:avLst/>
            </a:prstGeom>
            <a:noFill/>
          </p:spPr>
          <p:txBody>
            <a:bodyPr wrap="square" lIns="0" tIns="0" rIns="9144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19233E"/>
                  </a:solidFill>
                  <a:latin typeface="Montserrat" panose="02000505000000020004" pitchFamily="2" charset="0"/>
                </a:rPr>
                <a:t>PLP or program annotations for adjustments -behaviour supports</a:t>
              </a:r>
            </a:p>
          </p:txBody>
        </p:sp>
      </p:grpSp>
      <p:grpSp>
        <p:nvGrpSpPr>
          <p:cNvPr id="12" name="Group 11"/>
          <p:cNvGrpSpPr/>
          <p:nvPr/>
        </p:nvGrpSpPr>
        <p:grpSpPr>
          <a:xfrm>
            <a:off x="6185946" y="3271203"/>
            <a:ext cx="4980817" cy="934814"/>
            <a:chOff x="7526548" y="521917"/>
            <a:chExt cx="4980817" cy="934814"/>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8" y="887344"/>
              <a:ext cx="4980817" cy="569387"/>
            </a:xfrm>
            <a:prstGeom prst="rect">
              <a:avLst/>
            </a:prstGeom>
            <a:noFill/>
          </p:spPr>
          <p:txBody>
            <a:bodyPr wrap="square" lIns="0" tIns="0" rIns="91440" bIns="0" rtlCol="0">
              <a:spAutoFit/>
            </a:bodyPr>
            <a:lstStyle/>
            <a:p>
              <a:pPr marL="285750" indent="-285750">
                <a:spcBef>
                  <a:spcPts val="600"/>
                </a:spcBef>
                <a:buFont typeface="Arial" panose="020B0604020202020204" pitchFamily="34" charset="0"/>
                <a:buChar char="•"/>
              </a:pPr>
              <a:r>
                <a:rPr lang="en-AU" sz="1600" dirty="0">
                  <a:solidFill>
                    <a:srgbClr val="19233E"/>
                  </a:solidFill>
                  <a:latin typeface="Montserrat" panose="02000505000000020004" pitchFamily="2" charset="0"/>
                </a:rPr>
                <a:t>Behaviour</a:t>
              </a:r>
              <a:r>
                <a:rPr lang="en-AU" sz="1600" baseline="0" dirty="0">
                  <a:solidFill>
                    <a:srgbClr val="19233E"/>
                  </a:solidFill>
                  <a:latin typeface="Montserrat" panose="02000505000000020004" pitchFamily="2" charset="0"/>
                </a:rPr>
                <a:t> support plan</a:t>
              </a:r>
            </a:p>
            <a:p>
              <a:pPr marL="285750" indent="-285750">
                <a:spcBef>
                  <a:spcPts val="600"/>
                </a:spcBef>
                <a:buFont typeface="Arial" panose="020B0604020202020204" pitchFamily="34" charset="0"/>
                <a:buChar char="•"/>
              </a:pPr>
              <a:r>
                <a:rPr lang="en-AU" sz="1600" baseline="0" dirty="0">
                  <a:solidFill>
                    <a:srgbClr val="19233E"/>
                  </a:solidFill>
                  <a:latin typeface="Montserrat" panose="02000505000000020004" pitchFamily="2" charset="0"/>
                </a:rPr>
                <a:t>Incident reports (redacted)</a:t>
              </a:r>
            </a:p>
          </p:txBody>
        </p:sp>
      </p:grpSp>
      <p:grpSp>
        <p:nvGrpSpPr>
          <p:cNvPr id="16" name="Group 15"/>
          <p:cNvGrpSpPr/>
          <p:nvPr/>
        </p:nvGrpSpPr>
        <p:grpSpPr>
          <a:xfrm>
            <a:off x="6185946" y="4928093"/>
            <a:ext cx="4980817" cy="611648"/>
            <a:chOff x="7526548" y="521917"/>
            <a:chExt cx="4980817" cy="611648"/>
          </a:xfrm>
        </p:grpSpPr>
        <p:sp>
          <p:nvSpPr>
            <p:cNvPr id="17" name="TextBox 16"/>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2A706E"/>
                  </a:solidFill>
                  <a:latin typeface="+mj-lt"/>
                  <a:ea typeface="Roboto" charset="0"/>
                  <a:cs typeface="Roboto" charset="0"/>
                </a:rPr>
                <a:t>School counsellor</a:t>
              </a:r>
            </a:p>
          </p:txBody>
        </p:sp>
        <p:sp>
          <p:nvSpPr>
            <p:cNvPr id="18" name="TextBox 17"/>
            <p:cNvSpPr txBox="1"/>
            <p:nvPr/>
          </p:nvSpPr>
          <p:spPr>
            <a:xfrm>
              <a:off x="7526548" y="887344"/>
              <a:ext cx="4980817" cy="246221"/>
            </a:xfrm>
            <a:prstGeom prst="rect">
              <a:avLst/>
            </a:prstGeom>
            <a:noFill/>
          </p:spPr>
          <p:txBody>
            <a:bodyPr wrap="square" lIns="0" tIns="0" rIns="91440" bIns="0" rtlCol="0">
              <a:spAutoFit/>
            </a:bodyPr>
            <a:lstStyle/>
            <a:p>
              <a:pPr marL="285750" indent="-285750">
                <a:buFont typeface="Arial" panose="020B0604020202020204" pitchFamily="34" charset="0"/>
                <a:buChar char="•"/>
              </a:pPr>
              <a:r>
                <a:rPr lang="en-AU" sz="1600" dirty="0">
                  <a:solidFill>
                    <a:srgbClr val="19233E"/>
                  </a:solidFill>
                  <a:latin typeface="Montserrat" panose="02000505000000020004" pitchFamily="2" charset="0"/>
                </a:rPr>
                <a:t>Functional assessments</a:t>
              </a:r>
            </a:p>
          </p:txBody>
        </p:sp>
      </p:grp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7" y="677476"/>
            <a:ext cx="5331804"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err="1">
                <a:solidFill>
                  <a:srgbClr val="006FBA"/>
                </a:solidFill>
                <a:latin typeface="Montserrat ExtraBold" panose="00000900000000000000" pitchFamily="2" charset="0"/>
                <a:ea typeface="+mn-ea"/>
                <a:cs typeface="+mn-cs"/>
              </a:rPr>
              <a:t>Behaviour</a:t>
            </a:r>
            <a:endParaRPr lang="en-US" sz="4000" dirty="0">
              <a:solidFill>
                <a:srgbClr val="006FBA"/>
              </a:solidFill>
              <a:latin typeface="Montserrat ExtraBold" panose="00000900000000000000" pitchFamily="2" charset="0"/>
              <a:ea typeface="+mn-ea"/>
              <a:cs typeface="+mn-cs"/>
            </a:endParaRPr>
          </a:p>
        </p:txBody>
      </p:sp>
      <p:cxnSp>
        <p:nvCxnSpPr>
          <p:cNvPr id="21" name="Straight Connector 20">
            <a:extLst>
              <a:ext uri="{FF2B5EF4-FFF2-40B4-BE49-F238E27FC236}">
                <a16:creationId xmlns:a16="http://schemas.microsoft.com/office/drawing/2014/main" id="{16CE1BCC-2B6C-4482-8798-036EC7316BA0}"/>
              </a:ex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16247E-ECF7-4FCC-BB5B-8D7D80AB0579}"/>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sp>
        <p:nvSpPr>
          <p:cNvPr id="24" name="Title 19">
            <a:extLst>
              <a:ext uri="{FF2B5EF4-FFF2-40B4-BE49-F238E27FC236}">
                <a16:creationId xmlns:a16="http://schemas.microsoft.com/office/drawing/2014/main" id="{484EAE0B-CA8E-4835-8DD6-7AF749A55596}"/>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grpSp>
        <p:nvGrpSpPr>
          <p:cNvPr id="39" name="Group 38">
            <a:extLst>
              <a:ext uri="{FF2B5EF4-FFF2-40B4-BE49-F238E27FC236}">
                <a16:creationId xmlns:a16="http://schemas.microsoft.com/office/drawing/2014/main" id="{9A5D6083-CACA-4CE9-8443-F99654F6611A}"/>
              </a:ext>
            </a:extLst>
          </p:cNvPr>
          <p:cNvGrpSpPr/>
          <p:nvPr/>
        </p:nvGrpSpPr>
        <p:grpSpPr>
          <a:xfrm>
            <a:off x="4636798" y="1431916"/>
            <a:ext cx="1206148" cy="1206148"/>
            <a:chOff x="4636798" y="1431916"/>
            <a:chExt cx="1206148" cy="1206148"/>
          </a:xfrm>
        </p:grpSpPr>
        <p:sp>
          <p:nvSpPr>
            <p:cNvPr id="40" name="object 39">
              <a:extLst>
                <a:ext uri="{FF2B5EF4-FFF2-40B4-BE49-F238E27FC236}">
                  <a16:creationId xmlns:a16="http://schemas.microsoft.com/office/drawing/2014/main" id="{F7C4574D-77AB-4F7E-AC0D-D09E157BF707}"/>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41" name="Picture 40" descr="Icon&#10;&#10;Description automatically generated">
              <a:extLst>
                <a:ext uri="{FF2B5EF4-FFF2-40B4-BE49-F238E27FC236}">
                  <a16:creationId xmlns:a16="http://schemas.microsoft.com/office/drawing/2014/main" id="{7B09FEB7-7909-492E-81C3-4F067850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42" name="Group 41">
            <a:extLst>
              <a:ext uri="{FF2B5EF4-FFF2-40B4-BE49-F238E27FC236}">
                <a16:creationId xmlns:a16="http://schemas.microsoft.com/office/drawing/2014/main" id="{3569EFE7-DD9D-4290-9DBA-E1A68E956246}"/>
              </a:ext>
            </a:extLst>
          </p:cNvPr>
          <p:cNvGrpSpPr/>
          <p:nvPr/>
        </p:nvGrpSpPr>
        <p:grpSpPr>
          <a:xfrm>
            <a:off x="4636798" y="3128112"/>
            <a:ext cx="1206148" cy="1206148"/>
            <a:chOff x="4636798" y="3128112"/>
            <a:chExt cx="1206148" cy="1206148"/>
          </a:xfrm>
        </p:grpSpPr>
        <p:sp>
          <p:nvSpPr>
            <p:cNvPr id="43" name="object 39">
              <a:extLst>
                <a:ext uri="{FF2B5EF4-FFF2-40B4-BE49-F238E27FC236}">
                  <a16:creationId xmlns:a16="http://schemas.microsoft.com/office/drawing/2014/main" id="{C3D55EE2-AD43-4FF2-AB02-119DC8872925}"/>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44" name="Picture 43" descr="Logo, icon, company name&#10;&#10;Description automatically generated">
              <a:extLst>
                <a:ext uri="{FF2B5EF4-FFF2-40B4-BE49-F238E27FC236}">
                  <a16:creationId xmlns:a16="http://schemas.microsoft.com/office/drawing/2014/main" id="{BEC5B71A-48EA-4BAE-BB6A-6B9EB1977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grpSp>
        <p:nvGrpSpPr>
          <p:cNvPr id="45" name="Group 44">
            <a:extLst>
              <a:ext uri="{FF2B5EF4-FFF2-40B4-BE49-F238E27FC236}">
                <a16:creationId xmlns:a16="http://schemas.microsoft.com/office/drawing/2014/main" id="{639A8229-2335-44B5-9C54-40DA4E880BAD}"/>
              </a:ext>
            </a:extLst>
          </p:cNvPr>
          <p:cNvGrpSpPr/>
          <p:nvPr/>
        </p:nvGrpSpPr>
        <p:grpSpPr>
          <a:xfrm>
            <a:off x="4636798" y="4823010"/>
            <a:ext cx="1206148" cy="1206148"/>
            <a:chOff x="4636798" y="4823010"/>
            <a:chExt cx="1206148" cy="1206148"/>
          </a:xfrm>
        </p:grpSpPr>
        <p:sp>
          <p:nvSpPr>
            <p:cNvPr id="46" name="object 39">
              <a:extLst>
                <a:ext uri="{FF2B5EF4-FFF2-40B4-BE49-F238E27FC236}">
                  <a16:creationId xmlns:a16="http://schemas.microsoft.com/office/drawing/2014/main" id="{63444EF3-2D71-4945-836A-6B1D437CBCED}"/>
                </a:ext>
              </a:extLst>
            </p:cNvPr>
            <p:cNvSpPr/>
            <p:nvPr/>
          </p:nvSpPr>
          <p:spPr>
            <a:xfrm>
              <a:off x="4636798" y="4823010"/>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2A706E"/>
              </a:solidFill>
            </a:ln>
          </p:spPr>
          <p:txBody>
            <a:bodyPr wrap="square" lIns="0" tIns="0" rIns="0" bIns="0" rtlCol="0"/>
            <a:lstStyle/>
            <a:p>
              <a:endParaRPr dirty="0"/>
            </a:p>
          </p:txBody>
        </p:sp>
        <p:pic>
          <p:nvPicPr>
            <p:cNvPr id="47" name="Picture 46" descr="Logo, icon&#10;&#10;Description automatically generated">
              <a:extLst>
                <a:ext uri="{FF2B5EF4-FFF2-40B4-BE49-F238E27FC236}">
                  <a16:creationId xmlns:a16="http://schemas.microsoft.com/office/drawing/2014/main" id="{164A0642-AB76-4E3D-B842-7F2F396B6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5061824"/>
              <a:ext cx="885600" cy="728520"/>
            </a:xfrm>
            <a:prstGeom prst="rect">
              <a:avLst/>
            </a:prstGeom>
          </p:spPr>
        </p:pic>
      </p:grpSp>
    </p:spTree>
    <p:extLst>
      <p:ext uri="{BB962C8B-B14F-4D97-AF65-F5344CB8AC3E}">
        <p14:creationId xmlns:p14="http://schemas.microsoft.com/office/powerpoint/2010/main" val="102587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7" y="1616201"/>
            <a:ext cx="5128600" cy="857870"/>
            <a:chOff x="7526549" y="521917"/>
            <a:chExt cx="4270227" cy="857870"/>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4270227" cy="492443"/>
            </a:xfrm>
            <a:prstGeom prst="rect">
              <a:avLst/>
            </a:prstGeom>
            <a:noFill/>
          </p:spPr>
          <p:txBody>
            <a:bodyPr wrap="square" lIns="0" tIns="0" rIns="91440" bIns="0" rtlCol="0">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aseline="0" dirty="0">
                  <a:solidFill>
                    <a:srgbClr val="19233E"/>
                  </a:solidFill>
                  <a:latin typeface="Montserrat" panose="02000505000000020004" pitchFamily="2" charset="0"/>
                </a:rPr>
                <a:t>Records of social-emotional interventions provided</a:t>
              </a:r>
              <a:endParaRPr lang="en-AU" sz="1600" dirty="0">
                <a:solidFill>
                  <a:srgbClr val="19233E"/>
                </a:solidFill>
                <a:latin typeface="Montserrat" panose="02000505000000020004" pitchFamily="2" charset="0"/>
              </a:endParaRPr>
            </a:p>
          </p:txBody>
        </p:sp>
      </p:grpSp>
      <p:grpSp>
        <p:nvGrpSpPr>
          <p:cNvPr id="12" name="Group 11"/>
          <p:cNvGrpSpPr/>
          <p:nvPr/>
        </p:nvGrpSpPr>
        <p:grpSpPr>
          <a:xfrm>
            <a:off x="6185946" y="3271203"/>
            <a:ext cx="4980817" cy="857870"/>
            <a:chOff x="7526548" y="521917"/>
            <a:chExt cx="4980817" cy="857870"/>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8" y="887344"/>
              <a:ext cx="4980817" cy="492443"/>
            </a:xfrm>
            <a:prstGeom prst="rect">
              <a:avLst/>
            </a:prstGeom>
            <a:noFill/>
          </p:spPr>
          <p:txBody>
            <a:bodyPr wrap="square" lIns="0" tIns="0" rIns="91440" bIns="0" rtlCol="0">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aseline="0" dirty="0">
                  <a:solidFill>
                    <a:srgbClr val="19233E"/>
                  </a:solidFill>
                  <a:latin typeface="Montserrat" panose="02000505000000020004" pitchFamily="2" charset="0"/>
                </a:rPr>
                <a:t>Records of social-emotional interventions provided</a:t>
              </a:r>
              <a:endParaRPr lang="en-AU" sz="1600" dirty="0">
                <a:solidFill>
                  <a:srgbClr val="19233E"/>
                </a:solidFill>
                <a:latin typeface="Montserrat" panose="02000505000000020004" pitchFamily="2" charset="0"/>
              </a:endParaRPr>
            </a:p>
          </p:txBody>
        </p:sp>
      </p:grpSp>
      <p:grpSp>
        <p:nvGrpSpPr>
          <p:cNvPr id="16" name="Group 15"/>
          <p:cNvGrpSpPr/>
          <p:nvPr/>
        </p:nvGrpSpPr>
        <p:grpSpPr>
          <a:xfrm>
            <a:off x="6185946" y="4928093"/>
            <a:ext cx="4980817" cy="857870"/>
            <a:chOff x="7526548" y="521917"/>
            <a:chExt cx="4980817" cy="857870"/>
          </a:xfrm>
        </p:grpSpPr>
        <p:sp>
          <p:nvSpPr>
            <p:cNvPr id="17" name="TextBox 16"/>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2A706E"/>
                  </a:solidFill>
                  <a:latin typeface="+mj-lt"/>
                  <a:ea typeface="Roboto" charset="0"/>
                  <a:cs typeface="Roboto" charset="0"/>
                </a:rPr>
                <a:t>School counsellor</a:t>
              </a:r>
            </a:p>
          </p:txBody>
        </p:sp>
        <p:sp>
          <p:nvSpPr>
            <p:cNvPr id="18" name="TextBox 17"/>
            <p:cNvSpPr txBox="1"/>
            <p:nvPr/>
          </p:nvSpPr>
          <p:spPr>
            <a:xfrm>
              <a:off x="7526548" y="887344"/>
              <a:ext cx="4980817" cy="492443"/>
            </a:xfrm>
            <a:prstGeom prst="rect">
              <a:avLst/>
            </a:prstGeom>
            <a:noFill/>
          </p:spPr>
          <p:txBody>
            <a:bodyPr wrap="square" lIns="0" tIns="0" rIns="91440" bIns="0" rtlCol="0">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aseline="0" dirty="0">
                  <a:solidFill>
                    <a:srgbClr val="19233E"/>
                  </a:solidFill>
                  <a:latin typeface="Montserrat" panose="02000505000000020004" pitchFamily="2" charset="0"/>
                </a:rPr>
                <a:t>Records of social-emotional interventions provided</a:t>
              </a:r>
              <a:endParaRPr lang="en-AU" sz="1600" dirty="0">
                <a:solidFill>
                  <a:srgbClr val="19233E"/>
                </a:solidFill>
                <a:latin typeface="Montserrat" panose="02000505000000020004" pitchFamily="2" charset="0"/>
              </a:endParaRPr>
            </a:p>
          </p:txBody>
        </p:sp>
      </p:grp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7" y="677476"/>
            <a:ext cx="5331804"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Wellbeing</a:t>
            </a:r>
          </a:p>
        </p:txBody>
      </p:sp>
      <p:cxnSp>
        <p:nvCxnSpPr>
          <p:cNvPr id="21" name="Straight Connector 20">
            <a:extLst>
              <a:ext uri="{FF2B5EF4-FFF2-40B4-BE49-F238E27FC236}">
                <a16:creationId xmlns:a16="http://schemas.microsoft.com/office/drawing/2014/main" id="{16CE1BCC-2B6C-4482-8798-036EC7316BA0}"/>
              </a:ex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16247E-ECF7-4FCC-BB5B-8D7D80AB0579}"/>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sp>
        <p:nvSpPr>
          <p:cNvPr id="24" name="Title 19">
            <a:extLst>
              <a:ext uri="{FF2B5EF4-FFF2-40B4-BE49-F238E27FC236}">
                <a16:creationId xmlns:a16="http://schemas.microsoft.com/office/drawing/2014/main" id="{A1FB4FA6-443D-44F0-9B5E-123E2AB301F9}"/>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grpSp>
        <p:nvGrpSpPr>
          <p:cNvPr id="39" name="Group 38">
            <a:extLst>
              <a:ext uri="{FF2B5EF4-FFF2-40B4-BE49-F238E27FC236}">
                <a16:creationId xmlns:a16="http://schemas.microsoft.com/office/drawing/2014/main" id="{265E99C9-CAE4-495F-8F7A-018CAF91EA76}"/>
              </a:ext>
            </a:extLst>
          </p:cNvPr>
          <p:cNvGrpSpPr/>
          <p:nvPr/>
        </p:nvGrpSpPr>
        <p:grpSpPr>
          <a:xfrm>
            <a:off x="4636798" y="1431916"/>
            <a:ext cx="1206148" cy="1206148"/>
            <a:chOff x="4636798" y="1431916"/>
            <a:chExt cx="1206148" cy="1206148"/>
          </a:xfrm>
        </p:grpSpPr>
        <p:sp>
          <p:nvSpPr>
            <p:cNvPr id="40" name="object 39">
              <a:extLst>
                <a:ext uri="{FF2B5EF4-FFF2-40B4-BE49-F238E27FC236}">
                  <a16:creationId xmlns:a16="http://schemas.microsoft.com/office/drawing/2014/main" id="{93326E95-FFA2-43D9-9153-26C8132749C6}"/>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41" name="Picture 40" descr="Icon&#10;&#10;Description automatically generated">
              <a:extLst>
                <a:ext uri="{FF2B5EF4-FFF2-40B4-BE49-F238E27FC236}">
                  <a16:creationId xmlns:a16="http://schemas.microsoft.com/office/drawing/2014/main" id="{587632CB-0B6B-4D6A-8242-FF730D156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42" name="Group 41">
            <a:extLst>
              <a:ext uri="{FF2B5EF4-FFF2-40B4-BE49-F238E27FC236}">
                <a16:creationId xmlns:a16="http://schemas.microsoft.com/office/drawing/2014/main" id="{DD668B19-EFDB-46D2-A23A-D3D8660D0CE2}"/>
              </a:ext>
            </a:extLst>
          </p:cNvPr>
          <p:cNvGrpSpPr/>
          <p:nvPr/>
        </p:nvGrpSpPr>
        <p:grpSpPr>
          <a:xfrm>
            <a:off x="4636798" y="3128112"/>
            <a:ext cx="1206148" cy="1206148"/>
            <a:chOff x="4636798" y="3128112"/>
            <a:chExt cx="1206148" cy="1206148"/>
          </a:xfrm>
        </p:grpSpPr>
        <p:sp>
          <p:nvSpPr>
            <p:cNvPr id="43" name="object 39">
              <a:extLst>
                <a:ext uri="{FF2B5EF4-FFF2-40B4-BE49-F238E27FC236}">
                  <a16:creationId xmlns:a16="http://schemas.microsoft.com/office/drawing/2014/main" id="{65311DD0-50B4-4537-AF91-8C2EC09424CF}"/>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44" name="Picture 43" descr="Logo, icon, company name&#10;&#10;Description automatically generated">
              <a:extLst>
                <a:ext uri="{FF2B5EF4-FFF2-40B4-BE49-F238E27FC236}">
                  <a16:creationId xmlns:a16="http://schemas.microsoft.com/office/drawing/2014/main" id="{37120B14-2908-453D-ABA2-67D30D847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grpSp>
        <p:nvGrpSpPr>
          <p:cNvPr id="45" name="Group 44">
            <a:extLst>
              <a:ext uri="{FF2B5EF4-FFF2-40B4-BE49-F238E27FC236}">
                <a16:creationId xmlns:a16="http://schemas.microsoft.com/office/drawing/2014/main" id="{BCD498EC-5416-4C92-BF33-39357B0FCD53}"/>
              </a:ext>
            </a:extLst>
          </p:cNvPr>
          <p:cNvGrpSpPr/>
          <p:nvPr/>
        </p:nvGrpSpPr>
        <p:grpSpPr>
          <a:xfrm>
            <a:off x="4636798" y="4823010"/>
            <a:ext cx="1206148" cy="1206148"/>
            <a:chOff x="4636798" y="4823010"/>
            <a:chExt cx="1206148" cy="1206148"/>
          </a:xfrm>
        </p:grpSpPr>
        <p:sp>
          <p:nvSpPr>
            <p:cNvPr id="46" name="object 39">
              <a:extLst>
                <a:ext uri="{FF2B5EF4-FFF2-40B4-BE49-F238E27FC236}">
                  <a16:creationId xmlns:a16="http://schemas.microsoft.com/office/drawing/2014/main" id="{471AC9D4-6530-4B0E-A162-425FDAE3E1A3}"/>
                </a:ext>
              </a:extLst>
            </p:cNvPr>
            <p:cNvSpPr/>
            <p:nvPr/>
          </p:nvSpPr>
          <p:spPr>
            <a:xfrm>
              <a:off x="4636798" y="4823010"/>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2A706E"/>
              </a:solidFill>
            </a:ln>
          </p:spPr>
          <p:txBody>
            <a:bodyPr wrap="square" lIns="0" tIns="0" rIns="0" bIns="0" rtlCol="0"/>
            <a:lstStyle/>
            <a:p>
              <a:endParaRPr dirty="0"/>
            </a:p>
          </p:txBody>
        </p:sp>
        <p:pic>
          <p:nvPicPr>
            <p:cNvPr id="47" name="Picture 46" descr="Logo, icon&#10;&#10;Description automatically generated">
              <a:extLst>
                <a:ext uri="{FF2B5EF4-FFF2-40B4-BE49-F238E27FC236}">
                  <a16:creationId xmlns:a16="http://schemas.microsoft.com/office/drawing/2014/main" id="{479EFCEB-7E0F-49AD-BCBF-39FFD243B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270" y="5061824"/>
              <a:ext cx="885600" cy="728520"/>
            </a:xfrm>
            <a:prstGeom prst="rect">
              <a:avLst/>
            </a:prstGeom>
          </p:spPr>
        </p:pic>
      </p:grpSp>
    </p:spTree>
    <p:extLst>
      <p:ext uri="{BB962C8B-B14F-4D97-AF65-F5344CB8AC3E}">
        <p14:creationId xmlns:p14="http://schemas.microsoft.com/office/powerpoint/2010/main" val="151108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85947" y="1616201"/>
            <a:ext cx="5128600" cy="857870"/>
            <a:chOff x="7526549" y="521917"/>
            <a:chExt cx="4270227" cy="857870"/>
          </a:xfrm>
        </p:grpSpPr>
        <p:sp>
          <p:nvSpPr>
            <p:cNvPr id="8" name="TextBox 7"/>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006FBA"/>
                  </a:solidFill>
                  <a:latin typeface="+mj-lt"/>
                  <a:ea typeface="Roboto" charset="0"/>
                  <a:cs typeface="Roboto" charset="0"/>
                </a:rPr>
                <a:t>Subject teacher</a:t>
              </a:r>
            </a:p>
          </p:txBody>
        </p:sp>
        <p:sp>
          <p:nvSpPr>
            <p:cNvPr id="9" name="TextBox 8"/>
            <p:cNvSpPr txBox="1"/>
            <p:nvPr/>
          </p:nvSpPr>
          <p:spPr>
            <a:xfrm>
              <a:off x="7526549" y="887344"/>
              <a:ext cx="4270227" cy="492443"/>
            </a:xfrm>
            <a:prstGeom prst="rect">
              <a:avLst/>
            </a:prstGeom>
            <a:noFill/>
          </p:spPr>
          <p:txBody>
            <a:bodyPr wrap="square" lIns="0" tIns="0" rIns="91440" bIns="0" rtlCol="0">
              <a:spAutoFit/>
            </a:bodyPr>
            <a:lstStyle/>
            <a:p>
              <a:pPr marL="285750" indent="-285750">
                <a:buFont typeface="Arial" panose="020B0604020202020204" pitchFamily="34" charset="0"/>
                <a:buChar char="•"/>
              </a:pPr>
              <a:r>
                <a:rPr lang="en-AU" sz="1600" dirty="0">
                  <a:solidFill>
                    <a:srgbClr val="19233E"/>
                  </a:solidFill>
                  <a:latin typeface="Montserrat" panose="02000505000000020004" pitchFamily="2" charset="0"/>
                </a:rPr>
                <a:t>Transition</a:t>
              </a:r>
              <a:r>
                <a:rPr lang="en-AU" sz="1600" baseline="0" dirty="0">
                  <a:solidFill>
                    <a:srgbClr val="19233E"/>
                  </a:solidFill>
                  <a:latin typeface="Montserrat" panose="02000505000000020004" pitchFamily="2" charset="0"/>
                </a:rPr>
                <a:t> plans for moving between grades, changing school, or any change management </a:t>
              </a:r>
              <a:endParaRPr lang="en-AU" sz="1600" dirty="0">
                <a:solidFill>
                  <a:srgbClr val="19233E"/>
                </a:solidFill>
                <a:latin typeface="Montserrat" panose="02000505000000020004" pitchFamily="2" charset="0"/>
              </a:endParaRPr>
            </a:p>
          </p:txBody>
        </p:sp>
      </p:grpSp>
      <p:grpSp>
        <p:nvGrpSpPr>
          <p:cNvPr id="12" name="Group 11"/>
          <p:cNvGrpSpPr/>
          <p:nvPr/>
        </p:nvGrpSpPr>
        <p:grpSpPr>
          <a:xfrm>
            <a:off x="6185946" y="3271203"/>
            <a:ext cx="4980817" cy="1104091"/>
            <a:chOff x="7526548" y="521917"/>
            <a:chExt cx="4980817" cy="1104091"/>
          </a:xfrm>
        </p:grpSpPr>
        <p:sp>
          <p:nvSpPr>
            <p:cNvPr id="13" name="TextBox 12"/>
            <p:cNvSpPr txBox="1"/>
            <p:nvPr/>
          </p:nvSpPr>
          <p:spPr>
            <a:xfrm>
              <a:off x="7534072" y="521917"/>
              <a:ext cx="3672996" cy="315599"/>
            </a:xfrm>
            <a:prstGeom prst="rect">
              <a:avLst/>
            </a:prstGeom>
            <a:noFill/>
          </p:spPr>
          <p:txBody>
            <a:bodyPr wrap="square" lIns="0" rtlCol="0">
              <a:spAutoFit/>
            </a:bodyPr>
            <a:lstStyle/>
            <a:p>
              <a:pPr>
                <a:lnSpc>
                  <a:spcPct val="80000"/>
                </a:lnSpc>
              </a:pPr>
              <a:r>
                <a:rPr lang="en-US" dirty="0">
                  <a:solidFill>
                    <a:srgbClr val="709E2E"/>
                  </a:solidFill>
                  <a:latin typeface="+mj-lt"/>
                  <a:ea typeface="Roboto" charset="0"/>
                  <a:cs typeface="Roboto" charset="0"/>
                </a:rPr>
                <a:t>Learning &amp; support team</a:t>
              </a:r>
            </a:p>
          </p:txBody>
        </p:sp>
        <p:sp>
          <p:nvSpPr>
            <p:cNvPr id="14" name="TextBox 13"/>
            <p:cNvSpPr txBox="1"/>
            <p:nvPr/>
          </p:nvSpPr>
          <p:spPr>
            <a:xfrm>
              <a:off x="7526548" y="887344"/>
              <a:ext cx="4980817" cy="738664"/>
            </a:xfrm>
            <a:prstGeom prst="rect">
              <a:avLst/>
            </a:prstGeom>
            <a:noFill/>
          </p:spPr>
          <p:txBody>
            <a:bodyPr wrap="square" lIns="0" tIns="0" rIns="91440" bIns="0" rtlCol="0">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baseline="0" dirty="0">
                  <a:solidFill>
                    <a:srgbClr val="19233E"/>
                  </a:solidFill>
                  <a:latin typeface="Montserrat" panose="02000505000000020004" pitchFamily="2" charset="0"/>
                </a:rPr>
                <a:t>Year 6-7 transition plans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baseline="0" dirty="0">
                  <a:solidFill>
                    <a:srgbClr val="19233E"/>
                  </a:solidFill>
                  <a:latin typeface="Montserrat" panose="02000505000000020004" pitchFamily="2" charset="0"/>
                </a:rPr>
                <a:t>Post school transition plans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baseline="0" dirty="0">
                  <a:solidFill>
                    <a:srgbClr val="19233E"/>
                  </a:solidFill>
                  <a:latin typeface="Montserrat" panose="02000505000000020004" pitchFamily="2" charset="0"/>
                </a:rPr>
                <a:t>Work experience records and reports</a:t>
              </a:r>
            </a:p>
          </p:txBody>
        </p:sp>
      </p:grpSp>
      <p:sp>
        <p:nvSpPr>
          <p:cNvPr id="23" name="Title 19">
            <a:extLst>
              <a:ext uri="{FF2B5EF4-FFF2-40B4-BE49-F238E27FC236}">
                <a16:creationId xmlns:a16="http://schemas.microsoft.com/office/drawing/2014/main" id="{FE154D68-E770-44E4-BC24-5EA72D36A6AC}"/>
              </a:ext>
            </a:extLst>
          </p:cNvPr>
          <p:cNvSpPr txBox="1">
            <a:spLocks/>
          </p:cNvSpPr>
          <p:nvPr/>
        </p:nvSpPr>
        <p:spPr>
          <a:xfrm>
            <a:off x="6185947" y="677476"/>
            <a:ext cx="5331804" cy="646331"/>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Transition</a:t>
            </a:r>
          </a:p>
        </p:txBody>
      </p:sp>
      <p:cxnSp>
        <p:nvCxnSpPr>
          <p:cNvPr id="21" name="Straight Connector 20">
            <a:extLst>
              <a:ext uri="{FF2B5EF4-FFF2-40B4-BE49-F238E27FC236}">
                <a16:creationId xmlns:a16="http://schemas.microsoft.com/office/drawing/2014/main" id="{16CE1BCC-2B6C-4482-8798-036EC7316BA0}"/>
              </a:ext>
              <a:ext uri="{C183D7F6-B498-43B3-948B-1728B52AA6E4}">
                <adec:decorative xmlns:adec="http://schemas.microsoft.com/office/drawing/2017/decorative" val="1"/>
              </a:ext>
            </a:extLst>
          </p:cNvPr>
          <p:cNvCxnSpPr>
            <a:cxnSpLocks/>
          </p:cNvCxnSpPr>
          <p:nvPr/>
        </p:nvCxnSpPr>
        <p:spPr>
          <a:xfrm>
            <a:off x="0" y="3339413"/>
            <a:ext cx="3629891"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16247E-ECF7-4FCC-BB5B-8D7D80AB0579}"/>
              </a:ext>
            </a:extLst>
          </p:cNvPr>
          <p:cNvSpPr txBox="1"/>
          <p:nvPr/>
        </p:nvSpPr>
        <p:spPr>
          <a:xfrm>
            <a:off x="189849" y="3726657"/>
            <a:ext cx="3809496" cy="2546659"/>
          </a:xfrm>
          <a:prstGeom prst="rect">
            <a:avLst/>
          </a:prstGeom>
          <a:noFill/>
        </p:spPr>
        <p:txBody>
          <a:bodyPr wrap="square" rtlCol="0">
            <a:spAutoFit/>
          </a:bodyPr>
          <a:lstStyle/>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Schools may hold assessments, documents, reports and other evidence that </a:t>
            </a:r>
            <a:r>
              <a:rPr lang="en-AU" sz="1600" u="sng" dirty="0">
                <a:latin typeface="Montserrat" panose="02000505000000020004" pitchFamily="2" charset="0"/>
              </a:rPr>
              <a:t>could</a:t>
            </a:r>
            <a:r>
              <a:rPr lang="en-AU" sz="1600" dirty="0">
                <a:latin typeface="Montserrat" panose="02000505000000020004" pitchFamily="2" charset="0"/>
              </a:rPr>
              <a:t> support a student’s NDIS access request or plan review</a:t>
            </a:r>
          </a:p>
          <a:p>
            <a:pPr marL="285750" indent="-285750">
              <a:lnSpc>
                <a:spcPct val="108000"/>
              </a:lnSpc>
              <a:spcBef>
                <a:spcPts val="600"/>
              </a:spcBef>
              <a:buClr>
                <a:schemeClr val="accent5"/>
              </a:buClr>
              <a:buFont typeface="Arial" panose="020B0604020202020204" pitchFamily="34" charset="0"/>
              <a:buChar char="•"/>
            </a:pPr>
            <a:r>
              <a:rPr lang="en-AU" sz="1600" dirty="0">
                <a:latin typeface="Montserrat" panose="02000505000000020004" pitchFamily="2" charset="0"/>
              </a:rPr>
              <a:t>Copies may be provided to parents and carers, or to other parties (e.g. the NDIA), with the family’s </a:t>
            </a:r>
            <a:r>
              <a:rPr lang="en-AU" sz="1600" u="sng" dirty="0">
                <a:latin typeface="Montserrat" panose="02000505000000020004" pitchFamily="2" charset="0"/>
              </a:rPr>
              <a:t>consent</a:t>
            </a:r>
            <a:endParaRPr lang="en-US" sz="1600" dirty="0">
              <a:latin typeface="Montserrat" panose="02000505000000020004" pitchFamily="2" charset="0"/>
              <a:cs typeface="Calibri"/>
            </a:endParaRPr>
          </a:p>
        </p:txBody>
      </p:sp>
      <p:sp>
        <p:nvSpPr>
          <p:cNvPr id="24" name="Title 19">
            <a:extLst>
              <a:ext uri="{FF2B5EF4-FFF2-40B4-BE49-F238E27FC236}">
                <a16:creationId xmlns:a16="http://schemas.microsoft.com/office/drawing/2014/main" id="{91E47FA9-FE64-4092-88AD-7D19D97A9B66}"/>
              </a:ext>
            </a:extLst>
          </p:cNvPr>
          <p:cNvSpPr txBox="1">
            <a:spLocks/>
          </p:cNvSpPr>
          <p:nvPr/>
        </p:nvSpPr>
        <p:spPr>
          <a:xfrm>
            <a:off x="246960" y="708988"/>
            <a:ext cx="3207440" cy="2419124"/>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2800" dirty="0">
                <a:solidFill>
                  <a:schemeClr val="bg1">
                    <a:lumMod val="65000"/>
                  </a:schemeClr>
                </a:solidFill>
                <a:latin typeface="Montserrat ExtraBold" panose="00000900000000000000" pitchFamily="2" charset="0"/>
                <a:ea typeface="+mn-ea"/>
                <a:cs typeface="+mn-cs"/>
              </a:rPr>
              <a:t>Examples of evidence held by schools to support NDIS access requests and reviews</a:t>
            </a:r>
          </a:p>
        </p:txBody>
      </p:sp>
      <p:grpSp>
        <p:nvGrpSpPr>
          <p:cNvPr id="10" name="Group 9">
            <a:extLst>
              <a:ext uri="{FF2B5EF4-FFF2-40B4-BE49-F238E27FC236}">
                <a16:creationId xmlns:a16="http://schemas.microsoft.com/office/drawing/2014/main" id="{A4EB572D-D430-4FF7-B939-0584E5C56E12}"/>
              </a:ext>
            </a:extLst>
          </p:cNvPr>
          <p:cNvGrpSpPr/>
          <p:nvPr/>
        </p:nvGrpSpPr>
        <p:grpSpPr>
          <a:xfrm>
            <a:off x="4636798" y="1431916"/>
            <a:ext cx="1206148" cy="1206148"/>
            <a:chOff x="4636798" y="1431916"/>
            <a:chExt cx="1206148" cy="1206148"/>
          </a:xfrm>
        </p:grpSpPr>
        <p:sp>
          <p:nvSpPr>
            <p:cNvPr id="20" name="object 39">
              <a:extLst>
                <a:ext uri="{FF2B5EF4-FFF2-40B4-BE49-F238E27FC236}">
                  <a16:creationId xmlns:a16="http://schemas.microsoft.com/office/drawing/2014/main" id="{D9C38356-DC1D-40DC-84A3-49B0FB172899}"/>
                </a:ext>
              </a:extLst>
            </p:cNvPr>
            <p:cNvSpPr/>
            <p:nvPr/>
          </p:nvSpPr>
          <p:spPr>
            <a:xfrm>
              <a:off x="4636798" y="1431916"/>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006FBA"/>
              </a:solidFill>
            </a:ln>
          </p:spPr>
          <p:txBody>
            <a:bodyPr wrap="square" lIns="0" tIns="0" rIns="0" bIns="0" rtlCol="0"/>
            <a:lstStyle/>
            <a:p>
              <a:endParaRPr dirty="0"/>
            </a:p>
          </p:txBody>
        </p:sp>
        <p:pic>
          <p:nvPicPr>
            <p:cNvPr id="5" name="Picture 4" descr="Icon&#10;&#10;Description automatically generated">
              <a:extLst>
                <a:ext uri="{FF2B5EF4-FFF2-40B4-BE49-F238E27FC236}">
                  <a16:creationId xmlns:a16="http://schemas.microsoft.com/office/drawing/2014/main" id="{D31158AE-7987-41CB-8D8A-09C8EE2FE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16" y="1559439"/>
              <a:ext cx="735000" cy="882000"/>
            </a:xfrm>
            <a:prstGeom prst="rect">
              <a:avLst/>
            </a:prstGeom>
          </p:spPr>
        </p:pic>
      </p:grpSp>
      <p:grpSp>
        <p:nvGrpSpPr>
          <p:cNvPr id="25" name="Group 24">
            <a:extLst>
              <a:ext uri="{FF2B5EF4-FFF2-40B4-BE49-F238E27FC236}">
                <a16:creationId xmlns:a16="http://schemas.microsoft.com/office/drawing/2014/main" id="{A537F246-3EB1-470F-A6C5-6A9E2C2412A7}"/>
              </a:ext>
            </a:extLst>
          </p:cNvPr>
          <p:cNvGrpSpPr/>
          <p:nvPr/>
        </p:nvGrpSpPr>
        <p:grpSpPr>
          <a:xfrm>
            <a:off x="4636798" y="3128112"/>
            <a:ext cx="1206148" cy="1206148"/>
            <a:chOff x="4636798" y="3128112"/>
            <a:chExt cx="1206148" cy="1206148"/>
          </a:xfrm>
        </p:grpSpPr>
        <p:sp>
          <p:nvSpPr>
            <p:cNvPr id="22" name="object 39">
              <a:extLst>
                <a:ext uri="{FF2B5EF4-FFF2-40B4-BE49-F238E27FC236}">
                  <a16:creationId xmlns:a16="http://schemas.microsoft.com/office/drawing/2014/main" id="{CBB4A378-47F2-4EB1-AD10-1216E0394E24}"/>
                </a:ext>
              </a:extLst>
            </p:cNvPr>
            <p:cNvSpPr/>
            <p:nvPr/>
          </p:nvSpPr>
          <p:spPr>
            <a:xfrm>
              <a:off x="4636798" y="3128112"/>
              <a:ext cx="1206148" cy="1206148"/>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709E2E"/>
              </a:solidFill>
            </a:ln>
          </p:spPr>
          <p:txBody>
            <a:bodyPr wrap="square" lIns="0" tIns="0" rIns="0" bIns="0" rtlCol="0"/>
            <a:lstStyle/>
            <a:p>
              <a:endParaRPr dirty="0"/>
            </a:p>
          </p:txBody>
        </p:sp>
        <p:pic>
          <p:nvPicPr>
            <p:cNvPr id="7" name="Picture 6" descr="Logo, icon, company name&#10;&#10;Description automatically generated">
              <a:extLst>
                <a:ext uri="{FF2B5EF4-FFF2-40B4-BE49-F238E27FC236}">
                  <a16:creationId xmlns:a16="http://schemas.microsoft.com/office/drawing/2014/main" id="{4865A772-5A72-42A0-A2C2-9A2074C53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71" y="3355857"/>
              <a:ext cx="883999" cy="741600"/>
            </a:xfrm>
            <a:prstGeom prst="rect">
              <a:avLst/>
            </a:prstGeom>
          </p:spPr>
        </p:pic>
      </p:grpSp>
    </p:spTree>
    <p:extLst>
      <p:ext uri="{BB962C8B-B14F-4D97-AF65-F5344CB8AC3E}">
        <p14:creationId xmlns:p14="http://schemas.microsoft.com/office/powerpoint/2010/main" val="330622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1" y="2406532"/>
            <a:ext cx="5403272" cy="4065215"/>
          </a:xfrm>
          <a:prstGeom prst="rect">
            <a:avLst/>
          </a:prstGeom>
          <a:noFill/>
        </p:spPr>
        <p:txBody>
          <a:bodyPr wrap="square" lIns="0" rIns="0" rtlCol="0">
            <a:spAutoFit/>
          </a:bodyPr>
          <a:lstStyle/>
          <a:p>
            <a:pPr marL="12700">
              <a:lnSpc>
                <a:spcPct val="100000"/>
              </a:lnSpc>
              <a:spcBef>
                <a:spcPts val="105"/>
              </a:spcBef>
            </a:pPr>
            <a:r>
              <a:rPr lang="en-US" dirty="0">
                <a:solidFill>
                  <a:srgbClr val="006FBA"/>
                </a:solidFill>
                <a:latin typeface="+mj-lt"/>
                <a:cs typeface="Montserrat ExtraBold"/>
              </a:rPr>
              <a:t>Key sections:</a:t>
            </a:r>
          </a:p>
          <a:p>
            <a:pPr marL="298450" indent="-285750">
              <a:lnSpc>
                <a:spcPct val="100000"/>
              </a:lnSpc>
              <a:spcBef>
                <a:spcPts val="112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Your details</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Parent or </a:t>
            </a:r>
            <a:r>
              <a:rPr lang="en-US" sz="1600" dirty="0" err="1">
                <a:solidFill>
                  <a:srgbClr val="19233E"/>
                </a:solidFill>
                <a:latin typeface="Montserrat" panose="02000505000000020004" pitchFamily="2" charset="0"/>
                <a:cs typeface="Calibri"/>
              </a:rPr>
              <a:t>carer</a:t>
            </a:r>
            <a:r>
              <a:rPr lang="en-US" sz="1600" dirty="0">
                <a:solidFill>
                  <a:srgbClr val="19233E"/>
                </a:solidFill>
                <a:latin typeface="Montserrat" panose="02000505000000020004" pitchFamily="2" charset="0"/>
                <a:cs typeface="Calibri"/>
              </a:rPr>
              <a:t> details</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School details</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Your disability and support needs</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NDIS information</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Education details – Pattern of study</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Post school goals</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Employment goals and experience</a:t>
            </a:r>
            <a:endParaRPr lang="en-US"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299085" algn="l"/>
              </a:tabLst>
            </a:pPr>
            <a:r>
              <a:rPr lang="en-US" sz="1600" dirty="0">
                <a:solidFill>
                  <a:srgbClr val="19233E"/>
                </a:solidFill>
                <a:latin typeface="Montserrat" panose="02000505000000020004" pitchFamily="2" charset="0"/>
                <a:cs typeface="Calibri"/>
              </a:rPr>
              <a:t>Your strengths, goals and support needs</a:t>
            </a:r>
          </a:p>
          <a:p>
            <a:pPr marL="12700">
              <a:spcBef>
                <a:spcPts val="1800"/>
              </a:spcBef>
              <a:tabLst>
                <a:tab pos="299085" algn="l"/>
              </a:tabLst>
            </a:pPr>
            <a:r>
              <a:rPr lang="en-US" sz="1600" spc="-5" dirty="0">
                <a:solidFill>
                  <a:srgbClr val="006FBA"/>
                </a:solidFill>
                <a:latin typeface="Montserrat"/>
                <a:cs typeface="Montserrat"/>
              </a:rPr>
              <a:t>The </a:t>
            </a:r>
            <a:r>
              <a:rPr lang="en-US" sz="1600" dirty="0">
                <a:solidFill>
                  <a:srgbClr val="006FBA"/>
                </a:solidFill>
                <a:latin typeface="Montserrat"/>
                <a:cs typeface="Montserrat"/>
              </a:rPr>
              <a:t>document </a:t>
            </a:r>
            <a:r>
              <a:rPr lang="en-US" sz="1600" spc="-5" dirty="0">
                <a:solidFill>
                  <a:srgbClr val="006FBA"/>
                </a:solidFill>
                <a:latin typeface="Montserrat"/>
                <a:cs typeface="Montserrat"/>
              </a:rPr>
              <a:t>is </a:t>
            </a:r>
            <a:r>
              <a:rPr lang="en-US" sz="1600" dirty="0">
                <a:solidFill>
                  <a:srgbClr val="006FBA"/>
                </a:solidFill>
                <a:latin typeface="Montserrat"/>
                <a:cs typeface="Montserrat"/>
              </a:rPr>
              <a:t>an </a:t>
            </a:r>
            <a:r>
              <a:rPr lang="en-US" sz="1600" spc="-5" dirty="0">
                <a:solidFill>
                  <a:srgbClr val="006FBA"/>
                </a:solidFill>
                <a:latin typeface="Montserrat"/>
                <a:cs typeface="Montserrat"/>
              </a:rPr>
              <a:t>example only. It is not mandatory and neither </a:t>
            </a:r>
            <a:r>
              <a:rPr lang="en-US" sz="1600" dirty="0">
                <a:solidFill>
                  <a:srgbClr val="006FBA"/>
                </a:solidFill>
                <a:latin typeface="Montserrat"/>
                <a:cs typeface="Montserrat"/>
              </a:rPr>
              <a:t>are the </a:t>
            </a:r>
            <a:r>
              <a:rPr lang="en-US" sz="1600" spc="-5" dirty="0">
                <a:solidFill>
                  <a:srgbClr val="006FBA"/>
                </a:solidFill>
                <a:latin typeface="Montserrat"/>
                <a:cs typeface="Montserrat"/>
              </a:rPr>
              <a:t>fields within</a:t>
            </a:r>
            <a:r>
              <a:rPr lang="en-US" sz="1600" spc="-50" dirty="0">
                <a:solidFill>
                  <a:srgbClr val="006FBA"/>
                </a:solidFill>
                <a:latin typeface="Montserrat"/>
                <a:cs typeface="Montserrat"/>
              </a:rPr>
              <a:t> </a:t>
            </a:r>
            <a:r>
              <a:rPr lang="en-US" sz="1600" spc="-5" dirty="0">
                <a:solidFill>
                  <a:srgbClr val="006FBA"/>
                </a:solidFill>
                <a:latin typeface="Montserrat"/>
                <a:cs typeface="Montserrat"/>
              </a:rPr>
              <a:t>it</a:t>
            </a:r>
            <a:r>
              <a:rPr lang="en-US" sz="1600" spc="-5" dirty="0">
                <a:solidFill>
                  <a:srgbClr val="006FBA"/>
                </a:solidFill>
                <a:latin typeface="Montserrat" panose="02000505000000020004" pitchFamily="2" charset="0"/>
                <a:cs typeface="Calibri"/>
              </a:rPr>
              <a:t>.</a:t>
            </a:r>
            <a:endParaRPr lang="en-US" sz="1600" dirty="0">
              <a:solidFill>
                <a:srgbClr val="006FBA"/>
              </a:solidFill>
              <a:latin typeface="Montserrat"/>
              <a:cs typeface="Montserrat"/>
            </a:endParaRPr>
          </a:p>
        </p:txBody>
      </p:sp>
      <p:cxnSp>
        <p:nvCxnSpPr>
          <p:cNvPr id="7" name="Straight Connector 6">
            <a:extLst>
              <a:ext uri="{C183D7F6-B498-43B3-948B-1728B52AA6E4}">
                <adec:decorative xmlns:adec="http://schemas.microsoft.com/office/drawing/2017/decorative" val="1"/>
              </a:ext>
            </a:extLst>
          </p:cNvPr>
          <p:cNvCxnSpPr/>
          <p:nvPr/>
        </p:nvCxnSpPr>
        <p:spPr>
          <a:xfrm>
            <a:off x="4638907" y="2134592"/>
            <a:ext cx="4581293"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2971800" y="2292848"/>
            <a:ext cx="1667107"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8" name="Picture Placeholder 7" descr="Table&#10;&#10;Description automatically generated">
            <a:extLst>
              <a:ext uri="{FF2B5EF4-FFF2-40B4-BE49-F238E27FC236}">
                <a16:creationId xmlns:a16="http://schemas.microsoft.com/office/drawing/2014/main" id="{4B439D4C-869A-43FA-8CDE-A0575C084C2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776" b="5121"/>
          <a:stretch/>
        </p:blipFill>
        <p:spPr>
          <a:xfrm>
            <a:off x="93492" y="151257"/>
            <a:ext cx="5273962" cy="6555486"/>
          </a:xfrm>
        </p:spPr>
      </p:pic>
      <p:sp>
        <p:nvSpPr>
          <p:cNvPr id="11" name="Title 19">
            <a:extLst>
              <a:ext uri="{FF2B5EF4-FFF2-40B4-BE49-F238E27FC236}">
                <a16:creationId xmlns:a16="http://schemas.microsoft.com/office/drawing/2014/main" id="{7544381F-5A8F-441C-BF39-D6EA9702F98E}"/>
              </a:ext>
            </a:extLst>
          </p:cNvPr>
          <p:cNvSpPr txBox="1">
            <a:spLocks/>
          </p:cNvSpPr>
          <p:nvPr/>
        </p:nvSpPr>
        <p:spPr>
          <a:xfrm>
            <a:off x="6185946" y="677476"/>
            <a:ext cx="5590417" cy="1200329"/>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4000" dirty="0">
                <a:solidFill>
                  <a:srgbClr val="006FBA"/>
                </a:solidFill>
                <a:latin typeface="Montserrat ExtraBold" panose="00000900000000000000" pitchFamily="2" charset="0"/>
                <a:ea typeface="+mn-ea"/>
                <a:cs typeface="+mn-cs"/>
              </a:rPr>
              <a:t>Individual transition plan </a:t>
            </a:r>
            <a:r>
              <a:rPr lang="en-US" sz="4000" dirty="0">
                <a:latin typeface="Montserrat ExtraBold" panose="00000900000000000000" pitchFamily="2" charset="0"/>
                <a:ea typeface="+mn-ea"/>
                <a:cs typeface="+mn-cs"/>
              </a:rPr>
              <a:t>example</a:t>
            </a:r>
          </a:p>
        </p:txBody>
      </p:sp>
    </p:spTree>
    <p:extLst>
      <p:ext uri="{BB962C8B-B14F-4D97-AF65-F5344CB8AC3E}">
        <p14:creationId xmlns:p14="http://schemas.microsoft.com/office/powerpoint/2010/main" val="213463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Bent 6">
            <a:extLst>
              <a:ext uri="{FF2B5EF4-FFF2-40B4-BE49-F238E27FC236}">
                <a16:creationId xmlns:a16="http://schemas.microsoft.com/office/drawing/2014/main" id="{874F9F71-676A-4ABD-B443-D0BA6B836117}"/>
              </a:ext>
            </a:extLst>
          </p:cNvPr>
          <p:cNvSpPr/>
          <p:nvPr/>
        </p:nvSpPr>
        <p:spPr>
          <a:xfrm flipH="1">
            <a:off x="3556325" y="4320541"/>
            <a:ext cx="1101854" cy="2551597"/>
          </a:xfrm>
          <a:prstGeom prst="bentArrow">
            <a:avLst/>
          </a:prstGeom>
          <a:solidFill>
            <a:srgbClr val="70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2" name="Group 1">
            <a:extLst>
              <a:ext uri="{FF2B5EF4-FFF2-40B4-BE49-F238E27FC236}">
                <a16:creationId xmlns:a16="http://schemas.microsoft.com/office/drawing/2014/main" id="{DCDE9340-FCBE-48E5-B81B-2B8E4C3839B6}"/>
              </a:ext>
            </a:extLst>
          </p:cNvPr>
          <p:cNvGrpSpPr/>
          <p:nvPr/>
        </p:nvGrpSpPr>
        <p:grpSpPr>
          <a:xfrm>
            <a:off x="2597054" y="4089918"/>
            <a:ext cx="878205" cy="878205"/>
            <a:chOff x="2480265" y="4089918"/>
            <a:chExt cx="878205" cy="878205"/>
          </a:xfrm>
        </p:grpSpPr>
        <p:sp>
          <p:nvSpPr>
            <p:cNvPr id="9" name="object 12">
              <a:extLst>
                <a:ext uri="{FF2B5EF4-FFF2-40B4-BE49-F238E27FC236}">
                  <a16:creationId xmlns:a16="http://schemas.microsoft.com/office/drawing/2014/main" id="{65F2563E-FB75-42B4-9333-F01936B6607F}"/>
                </a:ext>
              </a:extLst>
            </p:cNvPr>
            <p:cNvSpPr/>
            <p:nvPr/>
          </p:nvSpPr>
          <p:spPr>
            <a:xfrm>
              <a:off x="2480265" y="4089918"/>
              <a:ext cx="878205" cy="878205"/>
            </a:xfrm>
            <a:custGeom>
              <a:avLst/>
              <a:gdLst/>
              <a:ahLst/>
              <a:cxnLst/>
              <a:rect l="l" t="t" r="r" b="b"/>
              <a:pathLst>
                <a:path w="878205" h="878204">
                  <a:moveTo>
                    <a:pt x="438912" y="0"/>
                  </a:moveTo>
                  <a:lnTo>
                    <a:pt x="391087" y="2575"/>
                  </a:lnTo>
                  <a:lnTo>
                    <a:pt x="344754" y="10123"/>
                  </a:lnTo>
                  <a:lnTo>
                    <a:pt x="300181" y="22375"/>
                  </a:lnTo>
                  <a:lnTo>
                    <a:pt x="257635" y="39065"/>
                  </a:lnTo>
                  <a:lnTo>
                    <a:pt x="217384" y="59924"/>
                  </a:lnTo>
                  <a:lnTo>
                    <a:pt x="179696" y="84684"/>
                  </a:lnTo>
                  <a:lnTo>
                    <a:pt x="144838" y="113078"/>
                  </a:lnTo>
                  <a:lnTo>
                    <a:pt x="113078" y="144838"/>
                  </a:lnTo>
                  <a:lnTo>
                    <a:pt x="84684" y="179696"/>
                  </a:lnTo>
                  <a:lnTo>
                    <a:pt x="59924" y="217384"/>
                  </a:lnTo>
                  <a:lnTo>
                    <a:pt x="39065" y="257635"/>
                  </a:lnTo>
                  <a:lnTo>
                    <a:pt x="22375" y="300181"/>
                  </a:lnTo>
                  <a:lnTo>
                    <a:pt x="10123" y="344754"/>
                  </a:lnTo>
                  <a:lnTo>
                    <a:pt x="2575" y="391087"/>
                  </a:lnTo>
                  <a:lnTo>
                    <a:pt x="0" y="438912"/>
                  </a:lnTo>
                  <a:lnTo>
                    <a:pt x="2575" y="486736"/>
                  </a:lnTo>
                  <a:lnTo>
                    <a:pt x="10123" y="533069"/>
                  </a:lnTo>
                  <a:lnTo>
                    <a:pt x="22375" y="577642"/>
                  </a:lnTo>
                  <a:lnTo>
                    <a:pt x="39065" y="620188"/>
                  </a:lnTo>
                  <a:lnTo>
                    <a:pt x="59924" y="660439"/>
                  </a:lnTo>
                  <a:lnTo>
                    <a:pt x="84684" y="698127"/>
                  </a:lnTo>
                  <a:lnTo>
                    <a:pt x="113078" y="732985"/>
                  </a:lnTo>
                  <a:lnTo>
                    <a:pt x="144838" y="764745"/>
                  </a:lnTo>
                  <a:lnTo>
                    <a:pt x="179696" y="793139"/>
                  </a:lnTo>
                  <a:lnTo>
                    <a:pt x="217384" y="817899"/>
                  </a:lnTo>
                  <a:lnTo>
                    <a:pt x="257635" y="838758"/>
                  </a:lnTo>
                  <a:lnTo>
                    <a:pt x="300181" y="855448"/>
                  </a:lnTo>
                  <a:lnTo>
                    <a:pt x="344754" y="867700"/>
                  </a:lnTo>
                  <a:lnTo>
                    <a:pt x="391087" y="875248"/>
                  </a:lnTo>
                  <a:lnTo>
                    <a:pt x="438912" y="877824"/>
                  </a:lnTo>
                  <a:lnTo>
                    <a:pt x="486736" y="875248"/>
                  </a:lnTo>
                  <a:lnTo>
                    <a:pt x="533069" y="867700"/>
                  </a:lnTo>
                  <a:lnTo>
                    <a:pt x="577642" y="855448"/>
                  </a:lnTo>
                  <a:lnTo>
                    <a:pt x="620188" y="838758"/>
                  </a:lnTo>
                  <a:lnTo>
                    <a:pt x="660439" y="817899"/>
                  </a:lnTo>
                  <a:lnTo>
                    <a:pt x="698127" y="793139"/>
                  </a:lnTo>
                  <a:lnTo>
                    <a:pt x="732985" y="764745"/>
                  </a:lnTo>
                  <a:lnTo>
                    <a:pt x="764745" y="732985"/>
                  </a:lnTo>
                  <a:lnTo>
                    <a:pt x="793139" y="698127"/>
                  </a:lnTo>
                  <a:lnTo>
                    <a:pt x="817899" y="660439"/>
                  </a:lnTo>
                  <a:lnTo>
                    <a:pt x="838758" y="620188"/>
                  </a:lnTo>
                  <a:lnTo>
                    <a:pt x="855448" y="577642"/>
                  </a:lnTo>
                  <a:lnTo>
                    <a:pt x="867700" y="533069"/>
                  </a:lnTo>
                  <a:lnTo>
                    <a:pt x="875248" y="486736"/>
                  </a:lnTo>
                  <a:lnTo>
                    <a:pt x="877824" y="438912"/>
                  </a:lnTo>
                  <a:lnTo>
                    <a:pt x="875248" y="391087"/>
                  </a:lnTo>
                  <a:lnTo>
                    <a:pt x="867700" y="344754"/>
                  </a:lnTo>
                  <a:lnTo>
                    <a:pt x="855448" y="300181"/>
                  </a:lnTo>
                  <a:lnTo>
                    <a:pt x="838758" y="257635"/>
                  </a:lnTo>
                  <a:lnTo>
                    <a:pt x="817899" y="217384"/>
                  </a:lnTo>
                  <a:lnTo>
                    <a:pt x="793139" y="179696"/>
                  </a:lnTo>
                  <a:lnTo>
                    <a:pt x="764745" y="144838"/>
                  </a:lnTo>
                  <a:lnTo>
                    <a:pt x="732985" y="113078"/>
                  </a:lnTo>
                  <a:lnTo>
                    <a:pt x="698127" y="84684"/>
                  </a:lnTo>
                  <a:lnTo>
                    <a:pt x="660439" y="59924"/>
                  </a:lnTo>
                  <a:lnTo>
                    <a:pt x="620188" y="39065"/>
                  </a:lnTo>
                  <a:lnTo>
                    <a:pt x="577642" y="22375"/>
                  </a:lnTo>
                  <a:lnTo>
                    <a:pt x="533069" y="10123"/>
                  </a:lnTo>
                  <a:lnTo>
                    <a:pt x="486736" y="2575"/>
                  </a:lnTo>
                  <a:lnTo>
                    <a:pt x="438912" y="0"/>
                  </a:lnTo>
                  <a:close/>
                </a:path>
              </a:pathLst>
            </a:custGeom>
            <a:solidFill>
              <a:srgbClr val="D0E7AF"/>
            </a:solidFill>
          </p:spPr>
          <p:txBody>
            <a:bodyPr wrap="square" lIns="0" tIns="0" rIns="0" bIns="0" rtlCol="0"/>
            <a:lstStyle/>
            <a:p>
              <a:endParaRPr/>
            </a:p>
          </p:txBody>
        </p:sp>
        <p:sp>
          <p:nvSpPr>
            <p:cNvPr id="10" name="object 13">
              <a:extLst>
                <a:ext uri="{FF2B5EF4-FFF2-40B4-BE49-F238E27FC236}">
                  <a16:creationId xmlns:a16="http://schemas.microsoft.com/office/drawing/2014/main" id="{ECA8DD55-9AEA-48E0-BC14-50FF0313836F}"/>
                </a:ext>
              </a:extLst>
            </p:cNvPr>
            <p:cNvSpPr/>
            <p:nvPr/>
          </p:nvSpPr>
          <p:spPr>
            <a:xfrm>
              <a:off x="2626568" y="4252648"/>
              <a:ext cx="585215" cy="585215"/>
            </a:xfrm>
            <a:prstGeom prst="rect">
              <a:avLst/>
            </a:prstGeom>
            <a:blipFill>
              <a:blip r:embed="rId3" cstate="print"/>
              <a:stretch>
                <a:fillRect/>
              </a:stretch>
            </a:blipFill>
          </p:spPr>
          <p:txBody>
            <a:bodyPr wrap="square" lIns="0" tIns="0" rIns="0" bIns="0" rtlCol="0"/>
            <a:lstStyle/>
            <a:p>
              <a:endParaRPr/>
            </a:p>
          </p:txBody>
        </p:sp>
      </p:grpSp>
      <p:sp>
        <p:nvSpPr>
          <p:cNvPr id="11" name="object 21">
            <a:extLst>
              <a:ext uri="{FF2B5EF4-FFF2-40B4-BE49-F238E27FC236}">
                <a16:creationId xmlns:a16="http://schemas.microsoft.com/office/drawing/2014/main" id="{4B0545C6-8D7E-4FA5-BE51-3B9B47CF41C0}"/>
              </a:ext>
            </a:extLst>
          </p:cNvPr>
          <p:cNvSpPr txBox="1"/>
          <p:nvPr/>
        </p:nvSpPr>
        <p:spPr>
          <a:xfrm>
            <a:off x="649303" y="4771408"/>
            <a:ext cx="3271888" cy="1824217"/>
          </a:xfrm>
          <a:prstGeom prst="rect">
            <a:avLst/>
          </a:prstGeom>
        </p:spPr>
        <p:txBody>
          <a:bodyPr vert="horz" wrap="square" lIns="0" tIns="114935" rIns="0" bIns="0" rtlCol="0">
            <a:spAutoFit/>
          </a:bodyPr>
          <a:lstStyle/>
          <a:p>
            <a:pPr marL="302895" marR="243840" indent="-285750">
              <a:lnSpc>
                <a:spcPct val="100000"/>
              </a:lnSpc>
              <a:spcBef>
                <a:spcPts val="745"/>
              </a:spcBef>
              <a:buFont typeface="Arial" panose="020B0604020202020204" pitchFamily="34" charset="0"/>
              <a:buChar char="•"/>
            </a:pPr>
            <a:r>
              <a:rPr sz="1200" dirty="0" err="1">
                <a:solidFill>
                  <a:srgbClr val="19233E"/>
                </a:solidFill>
                <a:latin typeface="Montserrat" panose="02000505000000020004" pitchFamily="2" charset="0"/>
                <a:cs typeface="Calibri"/>
              </a:rPr>
              <a:t>Enrol</a:t>
            </a:r>
            <a:r>
              <a:rPr sz="1200" dirty="0">
                <a:solidFill>
                  <a:srgbClr val="19233E"/>
                </a:solidFill>
                <a:latin typeface="Montserrat" panose="02000505000000020004" pitchFamily="2" charset="0"/>
                <a:cs typeface="Calibri"/>
              </a:rPr>
              <a:t> at university, </a:t>
            </a:r>
            <a:br>
              <a:rPr lang="en-AU" sz="1200" dirty="0">
                <a:solidFill>
                  <a:srgbClr val="19233E"/>
                </a:solidFill>
                <a:latin typeface="Montserrat" panose="02000505000000020004" pitchFamily="2" charset="0"/>
                <a:cs typeface="Calibri"/>
              </a:rPr>
            </a:br>
            <a:r>
              <a:rPr sz="1200" dirty="0">
                <a:solidFill>
                  <a:srgbClr val="19233E"/>
                </a:solidFill>
                <a:latin typeface="Montserrat" panose="02000505000000020004" pitchFamily="2" charset="0"/>
                <a:cs typeface="Calibri"/>
              </a:rPr>
              <a:t>TAFE, private</a:t>
            </a:r>
            <a:r>
              <a:rPr lang="en-AU" sz="1200" dirty="0">
                <a:solidFill>
                  <a:srgbClr val="19233E"/>
                </a:solidFill>
                <a:latin typeface="Montserrat" panose="02000505000000020004" pitchFamily="2" charset="0"/>
                <a:cs typeface="Calibri"/>
              </a:rPr>
              <a:t> </a:t>
            </a:r>
            <a:r>
              <a:rPr sz="1200" dirty="0">
                <a:solidFill>
                  <a:srgbClr val="19233E"/>
                </a:solidFill>
                <a:latin typeface="Montserrat" panose="02000505000000020004" pitchFamily="2" charset="0"/>
                <a:cs typeface="Calibri"/>
              </a:rPr>
              <a:t>college or other training provider</a:t>
            </a:r>
            <a:endParaRPr sz="1200" dirty="0">
              <a:latin typeface="Montserrat" panose="02000505000000020004" pitchFamily="2" charset="0"/>
              <a:cs typeface="Calibri"/>
            </a:endParaRPr>
          </a:p>
          <a:p>
            <a:pPr marL="302895" marR="5080" indent="-285750">
              <a:lnSpc>
                <a:spcPct val="100000"/>
              </a:lnSpc>
              <a:spcBef>
                <a:spcPts val="600"/>
              </a:spcBef>
              <a:buFont typeface="Arial" panose="020B0604020202020204" pitchFamily="34" charset="0"/>
              <a:buChar char="•"/>
            </a:pPr>
            <a:r>
              <a:rPr sz="1200" dirty="0">
                <a:solidFill>
                  <a:srgbClr val="19233E"/>
                </a:solidFill>
                <a:latin typeface="Montserrat" panose="02000505000000020004" pitchFamily="2" charset="0"/>
                <a:cs typeface="Calibri"/>
              </a:rPr>
              <a:t>Talk to the institution about the </a:t>
            </a:r>
            <a:br>
              <a:rPr lang="en-AU" sz="1200" dirty="0">
                <a:solidFill>
                  <a:srgbClr val="19233E"/>
                </a:solidFill>
                <a:latin typeface="Montserrat" panose="02000505000000020004" pitchFamily="2" charset="0"/>
                <a:cs typeface="Calibri"/>
              </a:rPr>
            </a:br>
            <a:r>
              <a:rPr sz="1200" dirty="0">
                <a:solidFill>
                  <a:srgbClr val="19233E"/>
                </a:solidFill>
                <a:latin typeface="Montserrat" panose="02000505000000020004" pitchFamily="2" charset="0"/>
                <a:cs typeface="Calibri"/>
              </a:rPr>
              <a:t>adjustments </a:t>
            </a:r>
            <a:r>
              <a:rPr lang="en-AU" sz="1200" dirty="0">
                <a:solidFill>
                  <a:srgbClr val="19233E"/>
                </a:solidFill>
                <a:latin typeface="Montserrat" panose="02000505000000020004" pitchFamily="2" charset="0"/>
                <a:cs typeface="Calibri"/>
              </a:rPr>
              <a:t>needed </a:t>
            </a:r>
            <a:r>
              <a:rPr sz="1200" dirty="0">
                <a:solidFill>
                  <a:srgbClr val="19233E"/>
                </a:solidFill>
                <a:latin typeface="Montserrat" panose="02000505000000020004" pitchFamily="2" charset="0"/>
                <a:cs typeface="Calibri"/>
              </a:rPr>
              <a:t>to access and</a:t>
            </a:r>
            <a:r>
              <a:rPr lang="en-AU" sz="1200" dirty="0">
                <a:solidFill>
                  <a:srgbClr val="19233E"/>
                </a:solidFill>
                <a:latin typeface="Montserrat" panose="02000505000000020004" pitchFamily="2" charset="0"/>
                <a:cs typeface="Calibri"/>
              </a:rPr>
              <a:t> </a:t>
            </a:r>
            <a:r>
              <a:rPr sz="1200" dirty="0">
                <a:solidFill>
                  <a:srgbClr val="19233E"/>
                </a:solidFill>
                <a:latin typeface="Montserrat" panose="02000505000000020004" pitchFamily="2" charset="0"/>
                <a:cs typeface="Calibri"/>
              </a:rPr>
              <a:t>participate in </a:t>
            </a:r>
            <a:r>
              <a:rPr lang="en-AU" sz="1200" dirty="0">
                <a:solidFill>
                  <a:srgbClr val="19233E"/>
                </a:solidFill>
                <a:latin typeface="Montserrat" panose="02000505000000020004" pitchFamily="2" charset="0"/>
                <a:cs typeface="Calibri"/>
              </a:rPr>
              <a:t>a selected </a:t>
            </a:r>
            <a:r>
              <a:rPr sz="1200" dirty="0">
                <a:solidFill>
                  <a:srgbClr val="19233E"/>
                </a:solidFill>
                <a:latin typeface="Montserrat" panose="02000505000000020004" pitchFamily="2" charset="0"/>
                <a:cs typeface="Calibri"/>
              </a:rPr>
              <a:t>course</a:t>
            </a:r>
            <a:endParaRPr lang="en-AU" sz="1200" dirty="0">
              <a:solidFill>
                <a:srgbClr val="19233E"/>
              </a:solidFill>
              <a:latin typeface="Montserrat" panose="02000505000000020004" pitchFamily="2" charset="0"/>
              <a:cs typeface="Calibri"/>
            </a:endParaRPr>
          </a:p>
          <a:p>
            <a:pPr marL="542925" marR="5080" indent="-238125">
              <a:lnSpc>
                <a:spcPct val="100000"/>
              </a:lnSpc>
              <a:spcBef>
                <a:spcPts val="600"/>
              </a:spcBef>
              <a:buFont typeface="Arial" panose="020B0604020202020204" pitchFamily="34" charset="0"/>
              <a:buChar char="•"/>
            </a:pPr>
            <a:r>
              <a:rPr lang="en-AU" sz="1200" dirty="0">
                <a:solidFill>
                  <a:srgbClr val="19233E"/>
                </a:solidFill>
                <a:latin typeface="Montserrat" panose="02000505000000020004" pitchFamily="2" charset="0"/>
                <a:cs typeface="Calibri"/>
                <a:hlinkClick r:id="rId4"/>
              </a:rPr>
              <a:t>TAFE disability services</a:t>
            </a:r>
            <a:endParaRPr lang="en-AU" sz="1200" dirty="0">
              <a:solidFill>
                <a:srgbClr val="19233E"/>
              </a:solidFill>
              <a:latin typeface="Montserrat" panose="02000505000000020004" pitchFamily="2" charset="0"/>
              <a:cs typeface="Calibri"/>
            </a:endParaRPr>
          </a:p>
          <a:p>
            <a:pPr marL="542925" marR="5080" indent="-238125">
              <a:lnSpc>
                <a:spcPct val="100000"/>
              </a:lnSpc>
              <a:spcBef>
                <a:spcPts val="600"/>
              </a:spcBef>
              <a:buFont typeface="Arial" panose="020B0604020202020204" pitchFamily="34" charset="0"/>
              <a:buChar char="•"/>
            </a:pPr>
            <a:r>
              <a:rPr lang="en-AU" sz="1200" dirty="0">
                <a:solidFill>
                  <a:srgbClr val="19233E"/>
                </a:solidFill>
                <a:latin typeface="Montserrat" panose="02000505000000020004" pitchFamily="2" charset="0"/>
                <a:cs typeface="Calibri"/>
                <a:hlinkClick r:id="rId5"/>
              </a:rPr>
              <a:t>University disability services</a:t>
            </a:r>
            <a:endParaRPr sz="1200" dirty="0">
              <a:latin typeface="Montserrat" panose="02000505000000020004" pitchFamily="2" charset="0"/>
              <a:cs typeface="Calibri"/>
            </a:endParaRPr>
          </a:p>
        </p:txBody>
      </p:sp>
      <p:sp>
        <p:nvSpPr>
          <p:cNvPr id="12" name="object 21">
            <a:extLst>
              <a:ext uri="{FF2B5EF4-FFF2-40B4-BE49-F238E27FC236}">
                <a16:creationId xmlns:a16="http://schemas.microsoft.com/office/drawing/2014/main" id="{F92D36E1-CBEE-436E-9CDB-44DD8D12186D}"/>
              </a:ext>
            </a:extLst>
          </p:cNvPr>
          <p:cNvSpPr txBox="1"/>
          <p:nvPr/>
        </p:nvSpPr>
        <p:spPr>
          <a:xfrm>
            <a:off x="676024" y="4416674"/>
            <a:ext cx="3901089" cy="331501"/>
          </a:xfrm>
          <a:prstGeom prst="rect">
            <a:avLst/>
          </a:prstGeom>
        </p:spPr>
        <p:txBody>
          <a:bodyPr vert="horz" wrap="square" lIns="0" tIns="114935" rIns="0" bIns="0" rtlCol="0">
            <a:spAutoFit/>
          </a:bodyPr>
          <a:lstStyle/>
          <a:p>
            <a:pPr marL="12700">
              <a:lnSpc>
                <a:spcPct val="100000"/>
              </a:lnSpc>
            </a:pPr>
            <a:r>
              <a:rPr sz="1400" b="1" spc="-5" dirty="0">
                <a:solidFill>
                  <a:srgbClr val="709E2E"/>
                </a:solidFill>
                <a:latin typeface="Montserrat ExtraBold"/>
                <a:cs typeface="Montserrat ExtraBold"/>
              </a:rPr>
              <a:t>FURTHER</a:t>
            </a:r>
            <a:r>
              <a:rPr sz="1400" b="1" spc="-20" dirty="0">
                <a:solidFill>
                  <a:srgbClr val="709E2E"/>
                </a:solidFill>
                <a:latin typeface="Montserrat ExtraBold"/>
                <a:cs typeface="Montserrat ExtraBold"/>
              </a:rPr>
              <a:t> </a:t>
            </a:r>
            <a:r>
              <a:rPr sz="1400" b="1" dirty="0">
                <a:solidFill>
                  <a:srgbClr val="709E2E"/>
                </a:solidFill>
                <a:latin typeface="Montserrat ExtraBold"/>
                <a:cs typeface="Montserrat ExtraBold"/>
              </a:rPr>
              <a:t>STUDY</a:t>
            </a:r>
            <a:endParaRPr sz="1600" dirty="0">
              <a:solidFill>
                <a:srgbClr val="709E2E"/>
              </a:solidFill>
              <a:latin typeface="Calibri"/>
              <a:cs typeface="Calibri"/>
            </a:endParaRPr>
          </a:p>
        </p:txBody>
      </p:sp>
      <p:sp>
        <p:nvSpPr>
          <p:cNvPr id="13" name="Arrow: Bent 12">
            <a:extLst>
              <a:ext uri="{FF2B5EF4-FFF2-40B4-BE49-F238E27FC236}">
                <a16:creationId xmlns:a16="http://schemas.microsoft.com/office/drawing/2014/main" id="{80D1D0D7-B0ED-482B-9DFD-BB33834823AB}"/>
              </a:ext>
            </a:extLst>
          </p:cNvPr>
          <p:cNvSpPr/>
          <p:nvPr/>
        </p:nvSpPr>
        <p:spPr>
          <a:xfrm>
            <a:off x="6978612" y="4320541"/>
            <a:ext cx="1101853" cy="2551597"/>
          </a:xfrm>
          <a:prstGeom prst="bentArrow">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14" name="Group 13">
            <a:extLst>
              <a:ext uri="{FF2B5EF4-FFF2-40B4-BE49-F238E27FC236}">
                <a16:creationId xmlns:a16="http://schemas.microsoft.com/office/drawing/2014/main" id="{0ECB96D1-69B3-4E68-9F5E-6BB517A6482F}"/>
              </a:ext>
            </a:extLst>
          </p:cNvPr>
          <p:cNvGrpSpPr/>
          <p:nvPr/>
        </p:nvGrpSpPr>
        <p:grpSpPr>
          <a:xfrm>
            <a:off x="8190982" y="4049203"/>
            <a:ext cx="878205" cy="878205"/>
            <a:chOff x="11228831" y="4504944"/>
            <a:chExt cx="878205" cy="878205"/>
          </a:xfrm>
        </p:grpSpPr>
        <p:sp>
          <p:nvSpPr>
            <p:cNvPr id="15" name="object 28">
              <a:extLst>
                <a:ext uri="{FF2B5EF4-FFF2-40B4-BE49-F238E27FC236}">
                  <a16:creationId xmlns:a16="http://schemas.microsoft.com/office/drawing/2014/main" id="{24235842-6C34-47CB-A8D5-B7789386DB33}"/>
                </a:ext>
              </a:extLst>
            </p:cNvPr>
            <p:cNvSpPr/>
            <p:nvPr/>
          </p:nvSpPr>
          <p:spPr>
            <a:xfrm>
              <a:off x="11228831" y="4504944"/>
              <a:ext cx="878205" cy="878205"/>
            </a:xfrm>
            <a:custGeom>
              <a:avLst/>
              <a:gdLst/>
              <a:ahLst/>
              <a:cxnLst/>
              <a:rect l="l" t="t" r="r" b="b"/>
              <a:pathLst>
                <a:path w="878204" h="878204">
                  <a:moveTo>
                    <a:pt x="438912" y="0"/>
                  </a:moveTo>
                  <a:lnTo>
                    <a:pt x="391087" y="2575"/>
                  </a:lnTo>
                  <a:lnTo>
                    <a:pt x="344754" y="10123"/>
                  </a:lnTo>
                  <a:lnTo>
                    <a:pt x="300181" y="22375"/>
                  </a:lnTo>
                  <a:lnTo>
                    <a:pt x="257635" y="39065"/>
                  </a:lnTo>
                  <a:lnTo>
                    <a:pt x="217384" y="59924"/>
                  </a:lnTo>
                  <a:lnTo>
                    <a:pt x="179696" y="84684"/>
                  </a:lnTo>
                  <a:lnTo>
                    <a:pt x="144838" y="113078"/>
                  </a:lnTo>
                  <a:lnTo>
                    <a:pt x="113078" y="144838"/>
                  </a:lnTo>
                  <a:lnTo>
                    <a:pt x="84684" y="179696"/>
                  </a:lnTo>
                  <a:lnTo>
                    <a:pt x="59924" y="217384"/>
                  </a:lnTo>
                  <a:lnTo>
                    <a:pt x="39065" y="257635"/>
                  </a:lnTo>
                  <a:lnTo>
                    <a:pt x="22375" y="300181"/>
                  </a:lnTo>
                  <a:lnTo>
                    <a:pt x="10123" y="344754"/>
                  </a:lnTo>
                  <a:lnTo>
                    <a:pt x="2575" y="391087"/>
                  </a:lnTo>
                  <a:lnTo>
                    <a:pt x="0" y="438911"/>
                  </a:lnTo>
                  <a:lnTo>
                    <a:pt x="2575" y="486736"/>
                  </a:lnTo>
                  <a:lnTo>
                    <a:pt x="10123" y="533069"/>
                  </a:lnTo>
                  <a:lnTo>
                    <a:pt x="22375" y="577642"/>
                  </a:lnTo>
                  <a:lnTo>
                    <a:pt x="39065" y="620188"/>
                  </a:lnTo>
                  <a:lnTo>
                    <a:pt x="59924" y="660439"/>
                  </a:lnTo>
                  <a:lnTo>
                    <a:pt x="84684" y="698127"/>
                  </a:lnTo>
                  <a:lnTo>
                    <a:pt x="113078" y="732985"/>
                  </a:lnTo>
                  <a:lnTo>
                    <a:pt x="144838" y="764745"/>
                  </a:lnTo>
                  <a:lnTo>
                    <a:pt x="179696" y="793139"/>
                  </a:lnTo>
                  <a:lnTo>
                    <a:pt x="217384" y="817899"/>
                  </a:lnTo>
                  <a:lnTo>
                    <a:pt x="257635" y="838758"/>
                  </a:lnTo>
                  <a:lnTo>
                    <a:pt x="300181" y="855448"/>
                  </a:lnTo>
                  <a:lnTo>
                    <a:pt x="344754" y="867700"/>
                  </a:lnTo>
                  <a:lnTo>
                    <a:pt x="391087" y="875248"/>
                  </a:lnTo>
                  <a:lnTo>
                    <a:pt x="438912" y="877823"/>
                  </a:lnTo>
                  <a:lnTo>
                    <a:pt x="486736" y="875248"/>
                  </a:lnTo>
                  <a:lnTo>
                    <a:pt x="533069" y="867700"/>
                  </a:lnTo>
                  <a:lnTo>
                    <a:pt x="577642" y="855448"/>
                  </a:lnTo>
                  <a:lnTo>
                    <a:pt x="620188" y="838758"/>
                  </a:lnTo>
                  <a:lnTo>
                    <a:pt x="660439" y="817899"/>
                  </a:lnTo>
                  <a:lnTo>
                    <a:pt x="698127" y="793139"/>
                  </a:lnTo>
                  <a:lnTo>
                    <a:pt x="732985" y="764745"/>
                  </a:lnTo>
                  <a:lnTo>
                    <a:pt x="764745" y="732985"/>
                  </a:lnTo>
                  <a:lnTo>
                    <a:pt x="793139" y="698127"/>
                  </a:lnTo>
                  <a:lnTo>
                    <a:pt x="817899" y="660439"/>
                  </a:lnTo>
                  <a:lnTo>
                    <a:pt x="838758" y="620188"/>
                  </a:lnTo>
                  <a:lnTo>
                    <a:pt x="855448" y="577642"/>
                  </a:lnTo>
                  <a:lnTo>
                    <a:pt x="867700" y="533069"/>
                  </a:lnTo>
                  <a:lnTo>
                    <a:pt x="875248" y="486736"/>
                  </a:lnTo>
                  <a:lnTo>
                    <a:pt x="877824" y="438911"/>
                  </a:lnTo>
                  <a:lnTo>
                    <a:pt x="875248" y="391087"/>
                  </a:lnTo>
                  <a:lnTo>
                    <a:pt x="867700" y="344754"/>
                  </a:lnTo>
                  <a:lnTo>
                    <a:pt x="855448" y="300181"/>
                  </a:lnTo>
                  <a:lnTo>
                    <a:pt x="838758" y="257635"/>
                  </a:lnTo>
                  <a:lnTo>
                    <a:pt x="817899" y="217384"/>
                  </a:lnTo>
                  <a:lnTo>
                    <a:pt x="793139" y="179696"/>
                  </a:lnTo>
                  <a:lnTo>
                    <a:pt x="764745" y="144838"/>
                  </a:lnTo>
                  <a:lnTo>
                    <a:pt x="732985" y="113078"/>
                  </a:lnTo>
                  <a:lnTo>
                    <a:pt x="698127" y="84684"/>
                  </a:lnTo>
                  <a:lnTo>
                    <a:pt x="660439" y="59924"/>
                  </a:lnTo>
                  <a:lnTo>
                    <a:pt x="620188" y="39065"/>
                  </a:lnTo>
                  <a:lnTo>
                    <a:pt x="577642" y="22375"/>
                  </a:lnTo>
                  <a:lnTo>
                    <a:pt x="533069" y="10123"/>
                  </a:lnTo>
                  <a:lnTo>
                    <a:pt x="486736" y="2575"/>
                  </a:lnTo>
                  <a:lnTo>
                    <a:pt x="438912" y="0"/>
                  </a:lnTo>
                  <a:close/>
                </a:path>
              </a:pathLst>
            </a:custGeom>
            <a:solidFill>
              <a:srgbClr val="E6E7EA"/>
            </a:solidFill>
          </p:spPr>
          <p:txBody>
            <a:bodyPr wrap="square" lIns="0" tIns="0" rIns="0" bIns="0" rtlCol="0"/>
            <a:lstStyle/>
            <a:p>
              <a:endParaRPr dirty="0"/>
            </a:p>
          </p:txBody>
        </p:sp>
        <p:sp>
          <p:nvSpPr>
            <p:cNvPr id="16" name="object 29">
              <a:extLst>
                <a:ext uri="{FF2B5EF4-FFF2-40B4-BE49-F238E27FC236}">
                  <a16:creationId xmlns:a16="http://schemas.microsoft.com/office/drawing/2014/main" id="{9CF795FC-75EA-4787-B24A-1908F545CF2C}"/>
                </a:ext>
              </a:extLst>
            </p:cNvPr>
            <p:cNvSpPr/>
            <p:nvPr/>
          </p:nvSpPr>
          <p:spPr>
            <a:xfrm>
              <a:off x="11372088" y="4648212"/>
              <a:ext cx="592835" cy="592823"/>
            </a:xfrm>
            <a:prstGeom prst="rect">
              <a:avLst/>
            </a:prstGeom>
            <a:blipFill>
              <a:blip r:embed="rId6" cstate="print"/>
              <a:stretch>
                <a:fillRect/>
              </a:stretch>
            </a:blipFill>
          </p:spPr>
          <p:txBody>
            <a:bodyPr wrap="square" lIns="0" tIns="0" rIns="0" bIns="0" rtlCol="0"/>
            <a:lstStyle/>
            <a:p>
              <a:endParaRPr/>
            </a:p>
          </p:txBody>
        </p:sp>
      </p:grpSp>
      <p:sp>
        <p:nvSpPr>
          <p:cNvPr id="17" name="object 21">
            <a:extLst>
              <a:ext uri="{FF2B5EF4-FFF2-40B4-BE49-F238E27FC236}">
                <a16:creationId xmlns:a16="http://schemas.microsoft.com/office/drawing/2014/main" id="{6E008C6F-D5E3-4AA9-9BB3-BD176BF8D1E1}"/>
              </a:ext>
            </a:extLst>
          </p:cNvPr>
          <p:cNvSpPr txBox="1"/>
          <p:nvPr/>
        </p:nvSpPr>
        <p:spPr>
          <a:xfrm>
            <a:off x="9299239" y="4408164"/>
            <a:ext cx="2491340" cy="331501"/>
          </a:xfrm>
          <a:prstGeom prst="rect">
            <a:avLst/>
          </a:prstGeom>
        </p:spPr>
        <p:txBody>
          <a:bodyPr vert="horz" wrap="square" lIns="0" tIns="114935" rIns="0" bIns="0" rtlCol="0">
            <a:spAutoFit/>
          </a:bodyPr>
          <a:lstStyle/>
          <a:p>
            <a:pPr marL="12700">
              <a:lnSpc>
                <a:spcPct val="100000"/>
              </a:lnSpc>
            </a:pPr>
            <a:r>
              <a:rPr lang="en-AU" sz="1400" b="1" spc="-5" dirty="0">
                <a:solidFill>
                  <a:srgbClr val="4F4F4F"/>
                </a:solidFill>
                <a:latin typeface="Montserrat ExtraBold"/>
                <a:cs typeface="Calibri"/>
              </a:rPr>
              <a:t>COMMUNITY</a:t>
            </a:r>
            <a:endParaRPr sz="1600" dirty="0">
              <a:solidFill>
                <a:srgbClr val="4F4F4F"/>
              </a:solidFill>
              <a:latin typeface="Calibri"/>
              <a:cs typeface="Calibri"/>
            </a:endParaRPr>
          </a:p>
        </p:txBody>
      </p:sp>
      <p:sp>
        <p:nvSpPr>
          <p:cNvPr id="18" name="object 25">
            <a:extLst>
              <a:ext uri="{FF2B5EF4-FFF2-40B4-BE49-F238E27FC236}">
                <a16:creationId xmlns:a16="http://schemas.microsoft.com/office/drawing/2014/main" id="{5D7ED007-5E41-4342-8263-5AD78ED17F9B}"/>
              </a:ext>
            </a:extLst>
          </p:cNvPr>
          <p:cNvSpPr txBox="1"/>
          <p:nvPr/>
        </p:nvSpPr>
        <p:spPr>
          <a:xfrm>
            <a:off x="8080465" y="4962150"/>
            <a:ext cx="3953256" cy="1695336"/>
          </a:xfrm>
          <a:prstGeom prst="rect">
            <a:avLst/>
          </a:prstGeom>
        </p:spPr>
        <p:txBody>
          <a:bodyPr vert="horz" wrap="square" lIns="0" tIns="88900" rIns="0" bIns="0" rtlCol="0">
            <a:spAutoFit/>
          </a:bodyPr>
          <a:lstStyle/>
          <a:p>
            <a:pPr marL="285750" indent="-285750">
              <a:lnSpc>
                <a:spcPct val="100000"/>
              </a:lnSpc>
              <a:buFont typeface="Arial" panose="020B0604020202020204" pitchFamily="34" charset="0"/>
              <a:buChar char="•"/>
            </a:pPr>
            <a:r>
              <a:rPr sz="1200" dirty="0">
                <a:solidFill>
                  <a:srgbClr val="19233E"/>
                </a:solidFill>
                <a:latin typeface="Montserrat" panose="02000505000000020004" pitchFamily="2" charset="0"/>
                <a:cs typeface="Calibri"/>
              </a:rPr>
              <a:t>Volunteer in </a:t>
            </a:r>
            <a:r>
              <a:rPr lang="en-AU" sz="1200" dirty="0">
                <a:solidFill>
                  <a:srgbClr val="19233E"/>
                </a:solidFill>
                <a:latin typeface="Montserrat" panose="02000505000000020004" pitchFamily="2" charset="0"/>
                <a:cs typeface="Calibri"/>
              </a:rPr>
              <a:t>the</a:t>
            </a:r>
            <a:r>
              <a:rPr sz="1200" dirty="0">
                <a:solidFill>
                  <a:srgbClr val="19233E"/>
                </a:solidFill>
                <a:latin typeface="Montserrat" panose="02000505000000020004" pitchFamily="2" charset="0"/>
                <a:cs typeface="Calibri"/>
              </a:rPr>
              <a:t> community</a:t>
            </a:r>
            <a:endParaRPr sz="1200" dirty="0">
              <a:latin typeface="Montserrat" panose="02000505000000020004" pitchFamily="2" charset="0"/>
              <a:cs typeface="Calibri"/>
            </a:endParaRPr>
          </a:p>
          <a:p>
            <a:pPr marL="285750" marR="51689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Participate in activities to build skills that may</a:t>
            </a:r>
            <a:r>
              <a:rPr lang="en-AU" sz="1200" dirty="0">
                <a:solidFill>
                  <a:srgbClr val="19233E"/>
                </a:solidFill>
                <a:latin typeface="Montserrat" panose="02000505000000020004" pitchFamily="2" charset="0"/>
                <a:cs typeface="Calibri"/>
              </a:rPr>
              <a:t> </a:t>
            </a:r>
            <a:r>
              <a:rPr sz="1200" dirty="0">
                <a:solidFill>
                  <a:srgbClr val="19233E"/>
                </a:solidFill>
                <a:latin typeface="Montserrat" panose="02000505000000020004" pitchFamily="2" charset="0"/>
                <a:cs typeface="Calibri"/>
              </a:rPr>
              <a:t>support employment</a:t>
            </a:r>
            <a:endParaRPr sz="1200" dirty="0">
              <a:latin typeface="Montserrat" panose="02000505000000020004" pitchFamily="2" charset="0"/>
              <a:cs typeface="Calibri"/>
            </a:endParaRPr>
          </a:p>
          <a:p>
            <a:pPr marL="2857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Pursue interests</a:t>
            </a:r>
            <a:endParaRPr sz="1200" dirty="0">
              <a:latin typeface="Montserrat" panose="02000505000000020004" pitchFamily="2" charset="0"/>
              <a:cs typeface="Calibri"/>
            </a:endParaRPr>
          </a:p>
          <a:p>
            <a:pPr marL="2857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Participate in social activities and events</a:t>
            </a:r>
            <a:endParaRPr sz="1200" dirty="0">
              <a:latin typeface="Montserrat" panose="02000505000000020004" pitchFamily="2" charset="0"/>
              <a:cs typeface="Calibri"/>
            </a:endParaRPr>
          </a:p>
          <a:p>
            <a:pPr marL="2857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Learn to become more independent</a:t>
            </a:r>
            <a:endParaRPr sz="1200" dirty="0">
              <a:latin typeface="Montserrat" panose="02000505000000020004" pitchFamily="2" charset="0"/>
              <a:cs typeface="Calibri"/>
            </a:endParaRPr>
          </a:p>
          <a:p>
            <a:pPr marL="285750" indent="-285750">
              <a:lnSpc>
                <a:spcPct val="100000"/>
              </a:lnSpc>
              <a:spcBef>
                <a:spcPts val="200"/>
              </a:spcBef>
              <a:buFont typeface="Arial" panose="020B0604020202020204" pitchFamily="34" charset="0"/>
              <a:buChar char="•"/>
            </a:pPr>
            <a:r>
              <a:rPr lang="en-AU" sz="1200" dirty="0">
                <a:solidFill>
                  <a:srgbClr val="19233E"/>
                </a:solidFill>
                <a:latin typeface="Montserrat" panose="02000505000000020004" pitchFamily="2" charset="0"/>
                <a:cs typeface="Calibri"/>
              </a:rPr>
              <a:t>E</a:t>
            </a:r>
            <a:r>
              <a:rPr sz="1200" dirty="0" err="1">
                <a:solidFill>
                  <a:srgbClr val="19233E"/>
                </a:solidFill>
                <a:latin typeface="Montserrat" panose="02000505000000020004" pitchFamily="2" charset="0"/>
                <a:cs typeface="Calibri"/>
              </a:rPr>
              <a:t>nsure</a:t>
            </a:r>
            <a:r>
              <a:rPr sz="1200" dirty="0">
                <a:solidFill>
                  <a:srgbClr val="19233E"/>
                </a:solidFill>
                <a:latin typeface="Montserrat" panose="02000505000000020004" pitchFamily="2" charset="0"/>
                <a:cs typeface="Calibri"/>
              </a:rPr>
              <a:t> the right supports</a:t>
            </a:r>
            <a:r>
              <a:rPr lang="en-AU" sz="1200" dirty="0">
                <a:solidFill>
                  <a:srgbClr val="19233E"/>
                </a:solidFill>
                <a:latin typeface="Montserrat" panose="02000505000000020004" pitchFamily="2" charset="0"/>
                <a:cs typeface="Calibri"/>
              </a:rPr>
              <a:t> are included</a:t>
            </a:r>
            <a:r>
              <a:rPr sz="1200" dirty="0">
                <a:solidFill>
                  <a:srgbClr val="19233E"/>
                </a:solidFill>
                <a:latin typeface="Montserrat" panose="02000505000000020004" pitchFamily="2" charset="0"/>
                <a:cs typeface="Calibri"/>
              </a:rPr>
              <a:t> in your </a:t>
            </a:r>
            <a:br>
              <a:rPr lang="en-AU" sz="1200" dirty="0">
                <a:solidFill>
                  <a:srgbClr val="19233E"/>
                </a:solidFill>
                <a:latin typeface="Montserrat" panose="02000505000000020004" pitchFamily="2" charset="0"/>
                <a:cs typeface="Calibri"/>
              </a:rPr>
            </a:br>
            <a:r>
              <a:rPr sz="1200" dirty="0">
                <a:solidFill>
                  <a:srgbClr val="19233E"/>
                </a:solidFill>
                <a:latin typeface="Montserrat" panose="02000505000000020004" pitchFamily="2" charset="0"/>
                <a:cs typeface="Calibri"/>
              </a:rPr>
              <a:t>NDIS plan</a:t>
            </a:r>
            <a:endParaRPr sz="1200" dirty="0">
              <a:latin typeface="Montserrat" panose="02000505000000020004" pitchFamily="2" charset="0"/>
              <a:cs typeface="Calibri"/>
            </a:endParaRPr>
          </a:p>
        </p:txBody>
      </p:sp>
      <p:sp>
        <p:nvSpPr>
          <p:cNvPr id="20" name="Arrow: Up 19">
            <a:extLst>
              <a:ext uri="{FF2B5EF4-FFF2-40B4-BE49-F238E27FC236}">
                <a16:creationId xmlns:a16="http://schemas.microsoft.com/office/drawing/2014/main" id="{1F30114A-CCD7-4A2C-9EEB-FB501FC8DEE2}"/>
              </a:ext>
            </a:extLst>
          </p:cNvPr>
          <p:cNvSpPr/>
          <p:nvPr/>
        </p:nvSpPr>
        <p:spPr>
          <a:xfrm>
            <a:off x="5524956" y="2948941"/>
            <a:ext cx="568960" cy="3909060"/>
          </a:xfrm>
          <a:prstGeom prst="upArrow">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bject 14">
            <a:extLst>
              <a:ext uri="{FF2B5EF4-FFF2-40B4-BE49-F238E27FC236}">
                <a16:creationId xmlns:a16="http://schemas.microsoft.com/office/drawing/2014/main" id="{2CDD3D81-9A3E-4710-8919-21E6E458188E}"/>
              </a:ext>
            </a:extLst>
          </p:cNvPr>
          <p:cNvSpPr/>
          <p:nvPr/>
        </p:nvSpPr>
        <p:spPr>
          <a:xfrm>
            <a:off x="5370333" y="1872157"/>
            <a:ext cx="878205" cy="878205"/>
          </a:xfrm>
          <a:custGeom>
            <a:avLst/>
            <a:gdLst/>
            <a:ahLst/>
            <a:cxnLst/>
            <a:rect l="l" t="t" r="r" b="b"/>
            <a:pathLst>
              <a:path w="878204" h="878205">
                <a:moveTo>
                  <a:pt x="438912" y="0"/>
                </a:moveTo>
                <a:lnTo>
                  <a:pt x="391087" y="2575"/>
                </a:lnTo>
                <a:lnTo>
                  <a:pt x="344754" y="10123"/>
                </a:lnTo>
                <a:lnTo>
                  <a:pt x="300181" y="22375"/>
                </a:lnTo>
                <a:lnTo>
                  <a:pt x="257635" y="39065"/>
                </a:lnTo>
                <a:lnTo>
                  <a:pt x="217384" y="59924"/>
                </a:lnTo>
                <a:lnTo>
                  <a:pt x="179696" y="84684"/>
                </a:lnTo>
                <a:lnTo>
                  <a:pt x="144838" y="113078"/>
                </a:lnTo>
                <a:lnTo>
                  <a:pt x="113078" y="144838"/>
                </a:lnTo>
                <a:lnTo>
                  <a:pt x="84684" y="179696"/>
                </a:lnTo>
                <a:lnTo>
                  <a:pt x="59924" y="217384"/>
                </a:lnTo>
                <a:lnTo>
                  <a:pt x="39065" y="257635"/>
                </a:lnTo>
                <a:lnTo>
                  <a:pt x="22375" y="300181"/>
                </a:lnTo>
                <a:lnTo>
                  <a:pt x="10123" y="344754"/>
                </a:lnTo>
                <a:lnTo>
                  <a:pt x="2575" y="391087"/>
                </a:lnTo>
                <a:lnTo>
                  <a:pt x="0" y="438912"/>
                </a:lnTo>
                <a:lnTo>
                  <a:pt x="2575" y="486736"/>
                </a:lnTo>
                <a:lnTo>
                  <a:pt x="10123" y="533069"/>
                </a:lnTo>
                <a:lnTo>
                  <a:pt x="22375" y="577642"/>
                </a:lnTo>
                <a:lnTo>
                  <a:pt x="39065" y="620188"/>
                </a:lnTo>
                <a:lnTo>
                  <a:pt x="59924" y="660439"/>
                </a:lnTo>
                <a:lnTo>
                  <a:pt x="84684" y="698127"/>
                </a:lnTo>
                <a:lnTo>
                  <a:pt x="113078" y="732985"/>
                </a:lnTo>
                <a:lnTo>
                  <a:pt x="144838" y="764745"/>
                </a:lnTo>
                <a:lnTo>
                  <a:pt x="179696" y="793139"/>
                </a:lnTo>
                <a:lnTo>
                  <a:pt x="217384" y="817899"/>
                </a:lnTo>
                <a:lnTo>
                  <a:pt x="257635" y="838758"/>
                </a:lnTo>
                <a:lnTo>
                  <a:pt x="300181" y="855448"/>
                </a:lnTo>
                <a:lnTo>
                  <a:pt x="344754" y="867700"/>
                </a:lnTo>
                <a:lnTo>
                  <a:pt x="391087" y="875248"/>
                </a:lnTo>
                <a:lnTo>
                  <a:pt x="438912" y="877824"/>
                </a:lnTo>
                <a:lnTo>
                  <a:pt x="486736" y="875248"/>
                </a:lnTo>
                <a:lnTo>
                  <a:pt x="533069" y="867700"/>
                </a:lnTo>
                <a:lnTo>
                  <a:pt x="577642" y="855448"/>
                </a:lnTo>
                <a:lnTo>
                  <a:pt x="620188" y="838758"/>
                </a:lnTo>
                <a:lnTo>
                  <a:pt x="660439" y="817899"/>
                </a:lnTo>
                <a:lnTo>
                  <a:pt x="698127" y="793139"/>
                </a:lnTo>
                <a:lnTo>
                  <a:pt x="732985" y="764745"/>
                </a:lnTo>
                <a:lnTo>
                  <a:pt x="764745" y="732985"/>
                </a:lnTo>
                <a:lnTo>
                  <a:pt x="793139" y="698127"/>
                </a:lnTo>
                <a:lnTo>
                  <a:pt x="817899" y="660439"/>
                </a:lnTo>
                <a:lnTo>
                  <a:pt x="838758" y="620188"/>
                </a:lnTo>
                <a:lnTo>
                  <a:pt x="855448" y="577642"/>
                </a:lnTo>
                <a:lnTo>
                  <a:pt x="867700" y="533069"/>
                </a:lnTo>
                <a:lnTo>
                  <a:pt x="875248" y="486736"/>
                </a:lnTo>
                <a:lnTo>
                  <a:pt x="877824" y="438912"/>
                </a:lnTo>
                <a:lnTo>
                  <a:pt x="875248" y="391087"/>
                </a:lnTo>
                <a:lnTo>
                  <a:pt x="867700" y="344754"/>
                </a:lnTo>
                <a:lnTo>
                  <a:pt x="855448" y="300181"/>
                </a:lnTo>
                <a:lnTo>
                  <a:pt x="838758" y="257635"/>
                </a:lnTo>
                <a:lnTo>
                  <a:pt x="817899" y="217384"/>
                </a:lnTo>
                <a:lnTo>
                  <a:pt x="793139" y="179696"/>
                </a:lnTo>
                <a:lnTo>
                  <a:pt x="764745" y="144838"/>
                </a:lnTo>
                <a:lnTo>
                  <a:pt x="732985" y="113078"/>
                </a:lnTo>
                <a:lnTo>
                  <a:pt x="698127" y="84684"/>
                </a:lnTo>
                <a:lnTo>
                  <a:pt x="660439" y="59924"/>
                </a:lnTo>
                <a:lnTo>
                  <a:pt x="620188" y="39065"/>
                </a:lnTo>
                <a:lnTo>
                  <a:pt x="577642" y="22375"/>
                </a:lnTo>
                <a:lnTo>
                  <a:pt x="533069" y="10123"/>
                </a:lnTo>
                <a:lnTo>
                  <a:pt x="486736" y="2575"/>
                </a:lnTo>
                <a:lnTo>
                  <a:pt x="438912" y="0"/>
                </a:lnTo>
                <a:close/>
              </a:path>
            </a:pathLst>
          </a:custGeom>
          <a:solidFill>
            <a:srgbClr val="E5F5FF"/>
          </a:solidFill>
        </p:spPr>
        <p:txBody>
          <a:bodyPr wrap="square" lIns="0" tIns="0" rIns="0" bIns="0" rtlCol="0"/>
          <a:lstStyle/>
          <a:p>
            <a:endParaRPr>
              <a:solidFill>
                <a:srgbClr val="CDEBFF"/>
              </a:solidFill>
            </a:endParaRPr>
          </a:p>
        </p:txBody>
      </p:sp>
      <p:sp>
        <p:nvSpPr>
          <p:cNvPr id="23" name="object 15">
            <a:extLst>
              <a:ext uri="{FF2B5EF4-FFF2-40B4-BE49-F238E27FC236}">
                <a16:creationId xmlns:a16="http://schemas.microsoft.com/office/drawing/2014/main" id="{D0FBFDDE-2EBE-4CAB-B11D-66E073BD70C5}"/>
              </a:ext>
            </a:extLst>
          </p:cNvPr>
          <p:cNvSpPr/>
          <p:nvPr/>
        </p:nvSpPr>
        <p:spPr>
          <a:xfrm>
            <a:off x="5513589" y="2015412"/>
            <a:ext cx="591311" cy="591311"/>
          </a:xfrm>
          <a:prstGeom prst="rect">
            <a:avLst/>
          </a:prstGeom>
          <a:blipFill>
            <a:blip r:embed="rId7" cstate="print"/>
            <a:stretch>
              <a:fillRect/>
            </a:stretch>
          </a:blipFill>
        </p:spPr>
        <p:txBody>
          <a:bodyPr wrap="square" lIns="0" tIns="0" rIns="0" bIns="0" rtlCol="0"/>
          <a:lstStyle/>
          <a:p>
            <a:endParaRPr/>
          </a:p>
        </p:txBody>
      </p:sp>
      <p:sp>
        <p:nvSpPr>
          <p:cNvPr id="24" name="object 23">
            <a:extLst>
              <a:ext uri="{FF2B5EF4-FFF2-40B4-BE49-F238E27FC236}">
                <a16:creationId xmlns:a16="http://schemas.microsoft.com/office/drawing/2014/main" id="{0E35A8D7-8D4D-4F1A-9CFC-62E3798ED411}"/>
              </a:ext>
            </a:extLst>
          </p:cNvPr>
          <p:cNvSpPr txBox="1"/>
          <p:nvPr/>
        </p:nvSpPr>
        <p:spPr>
          <a:xfrm>
            <a:off x="5809244" y="390062"/>
            <a:ext cx="5830306" cy="1515800"/>
          </a:xfrm>
          <a:prstGeom prst="rect">
            <a:avLst/>
          </a:prstGeom>
        </p:spPr>
        <p:txBody>
          <a:bodyPr vert="horz" wrap="square" lIns="0" tIns="88900" rIns="0" bIns="0" rtlCol="0">
            <a:spAutoFit/>
          </a:bodyPr>
          <a:lstStyle/>
          <a:p>
            <a:pPr marL="12700">
              <a:spcBef>
                <a:spcPts val="700"/>
              </a:spcBef>
            </a:pPr>
            <a:r>
              <a:rPr lang="en-AU" sz="1400" b="1" spc="-5" dirty="0">
                <a:solidFill>
                  <a:srgbClr val="006FBA"/>
                </a:solidFill>
                <a:latin typeface="Montserrat ExtraBold"/>
                <a:cs typeface="Montserrat ExtraBold"/>
              </a:rPr>
              <a:t>FIND </a:t>
            </a:r>
            <a:r>
              <a:rPr lang="en-AU" sz="1400" b="1" dirty="0">
                <a:solidFill>
                  <a:srgbClr val="006FBA"/>
                </a:solidFill>
                <a:latin typeface="Montserrat ExtraBold"/>
                <a:cs typeface="Montserrat ExtraBold"/>
              </a:rPr>
              <a:t>A</a:t>
            </a:r>
            <a:r>
              <a:rPr lang="en-AU" sz="1400" b="1" spc="-80" dirty="0">
                <a:solidFill>
                  <a:srgbClr val="006FBA"/>
                </a:solidFill>
                <a:latin typeface="Montserrat ExtraBold"/>
                <a:cs typeface="Montserrat ExtraBold"/>
              </a:rPr>
              <a:t> </a:t>
            </a:r>
            <a:r>
              <a:rPr lang="en-AU" sz="1400" b="1" dirty="0">
                <a:solidFill>
                  <a:srgbClr val="006FBA"/>
                </a:solidFill>
                <a:latin typeface="Montserrat ExtraBold"/>
                <a:cs typeface="Montserrat ExtraBold"/>
              </a:rPr>
              <a:t>JOB</a:t>
            </a:r>
            <a:endParaRPr lang="en-AU" sz="1400" dirty="0">
              <a:solidFill>
                <a:srgbClr val="006FBA"/>
              </a:solidFill>
              <a:latin typeface="Montserrat ExtraBold"/>
              <a:cs typeface="Montserrat ExtraBold"/>
            </a:endParaRPr>
          </a:p>
          <a:p>
            <a:pPr marL="2984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Look for a job independently</a:t>
            </a:r>
            <a:endParaRPr sz="1200" dirty="0">
              <a:latin typeface="Montserrat" panose="02000505000000020004" pitchFamily="2" charset="0"/>
              <a:cs typeface="Calibri"/>
            </a:endParaRPr>
          </a:p>
          <a:p>
            <a:pPr marL="2984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Get help to find a job through</a:t>
            </a:r>
            <a:r>
              <a:rPr lang="en-AU" sz="1200" dirty="0">
                <a:solidFill>
                  <a:srgbClr val="19233E"/>
                </a:solidFill>
                <a:latin typeface="Montserrat" panose="02000505000000020004" pitchFamily="2" charset="0"/>
                <a:cs typeface="Calibri"/>
              </a:rPr>
              <a:t> </a:t>
            </a:r>
            <a:r>
              <a:rPr lang="en-AU" sz="1200" dirty="0" err="1">
                <a:solidFill>
                  <a:srgbClr val="19233E"/>
                </a:solidFill>
                <a:latin typeface="Montserrat" panose="02000505000000020004" pitchFamily="2" charset="0"/>
                <a:cs typeface="Calibri"/>
                <a:hlinkClick r:id="rId8"/>
              </a:rPr>
              <a:t>jobactive</a:t>
            </a:r>
            <a:endParaRPr lang="en-AU" sz="1200" dirty="0">
              <a:solidFill>
                <a:srgbClr val="19233E"/>
              </a:solidFill>
              <a:latin typeface="Montserrat" panose="02000505000000020004" pitchFamily="2" charset="0"/>
              <a:cs typeface="Calibri"/>
            </a:endParaRPr>
          </a:p>
          <a:p>
            <a:pPr marL="298450" indent="-285750">
              <a:lnSpc>
                <a:spcPct val="100000"/>
              </a:lnSpc>
              <a:spcBef>
                <a:spcPts val="200"/>
              </a:spcBef>
              <a:buFont typeface="Arial" panose="020B0604020202020204" pitchFamily="34" charset="0"/>
              <a:buChar char="•"/>
            </a:pPr>
            <a:r>
              <a:rPr lang="en-AU" sz="1200" dirty="0">
                <a:solidFill>
                  <a:srgbClr val="19233E"/>
                </a:solidFill>
                <a:latin typeface="Montserrat" panose="02000505000000020004" pitchFamily="2" charset="0"/>
                <a:cs typeface="Calibri"/>
              </a:rPr>
              <a:t>Access supports in employment. A participant may choose to buy supports in a range of settings including Australian Disability Enterprises (ADEs), private or social enterprises, self employment</a:t>
            </a:r>
            <a:endParaRPr sz="1200" dirty="0">
              <a:latin typeface="Montserrat" panose="02000505000000020004" pitchFamily="2" charset="0"/>
              <a:cs typeface="Calibri"/>
            </a:endParaRPr>
          </a:p>
          <a:p>
            <a:pPr marL="298450"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Go to Centrelink for </a:t>
            </a:r>
            <a:r>
              <a:rPr lang="en-AU" sz="1200" dirty="0">
                <a:solidFill>
                  <a:srgbClr val="19233E"/>
                </a:solidFill>
                <a:latin typeface="Montserrat" panose="02000505000000020004" pitchFamily="2" charset="0"/>
                <a:cs typeface="Calibri"/>
              </a:rPr>
              <a:t>a </a:t>
            </a:r>
            <a:r>
              <a:rPr lang="en-AU" sz="1200" dirty="0">
                <a:solidFill>
                  <a:srgbClr val="19233E"/>
                </a:solidFill>
                <a:latin typeface="Montserrat" panose="02000505000000020004" pitchFamily="2" charset="0"/>
                <a:cs typeface="Calibri"/>
                <a:hlinkClick r:id="rId9"/>
              </a:rPr>
              <a:t>Job Capacity Assessment</a:t>
            </a:r>
            <a:endParaRPr sz="1200" dirty="0">
              <a:latin typeface="Montserrat" panose="02000505000000020004" pitchFamily="2" charset="0"/>
              <a:cs typeface="Calibri"/>
            </a:endParaRPr>
          </a:p>
        </p:txBody>
      </p:sp>
      <p:sp>
        <p:nvSpPr>
          <p:cNvPr id="25" name="Arrow: Bent 24">
            <a:extLst>
              <a:ext uri="{FF2B5EF4-FFF2-40B4-BE49-F238E27FC236}">
                <a16:creationId xmlns:a16="http://schemas.microsoft.com/office/drawing/2014/main" id="{0D965F08-4BB7-40D8-9D50-079D3B512A09}"/>
              </a:ext>
            </a:extLst>
          </p:cNvPr>
          <p:cNvSpPr/>
          <p:nvPr/>
        </p:nvSpPr>
        <p:spPr>
          <a:xfrm>
            <a:off x="6323941" y="3257551"/>
            <a:ext cx="1101853" cy="3606872"/>
          </a:xfrm>
          <a:prstGeom prst="bentArrow">
            <a:avLst/>
          </a:prstGeom>
          <a:solidFill>
            <a:srgbClr val="2A7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6" name="object 26">
            <a:extLst>
              <a:ext uri="{FF2B5EF4-FFF2-40B4-BE49-F238E27FC236}">
                <a16:creationId xmlns:a16="http://schemas.microsoft.com/office/drawing/2014/main" id="{80F4BD4A-D394-453B-ACB4-45F855D6E460}"/>
              </a:ext>
            </a:extLst>
          </p:cNvPr>
          <p:cNvSpPr txBox="1"/>
          <p:nvPr/>
        </p:nvSpPr>
        <p:spPr>
          <a:xfrm>
            <a:off x="8332316" y="1962453"/>
            <a:ext cx="3780717" cy="1972976"/>
          </a:xfrm>
          <a:prstGeom prst="rect">
            <a:avLst/>
          </a:prstGeom>
        </p:spPr>
        <p:txBody>
          <a:bodyPr vert="horz" wrap="square" lIns="0" tIns="13335" rIns="0" bIns="0" rtlCol="0">
            <a:spAutoFit/>
          </a:bodyPr>
          <a:lstStyle/>
          <a:p>
            <a:pPr marR="127635" indent="-180340">
              <a:spcBef>
                <a:spcPts val="105"/>
              </a:spcBef>
            </a:pPr>
            <a:r>
              <a:rPr lang="en-US" sz="1400" b="1" spc="-5" dirty="0">
                <a:solidFill>
                  <a:srgbClr val="2A706E"/>
                </a:solidFill>
                <a:latin typeface="Montserrat ExtraBold"/>
                <a:cs typeface="Montserrat ExtraBold"/>
              </a:rPr>
              <a:t>BECOME WORK READY </a:t>
            </a:r>
            <a:r>
              <a:rPr lang="en-US" sz="1400" b="1" dirty="0">
                <a:solidFill>
                  <a:srgbClr val="2A706E"/>
                </a:solidFill>
                <a:latin typeface="Montserrat ExtraBold"/>
                <a:cs typeface="Montserrat ExtraBold"/>
              </a:rPr>
              <a:t>AND </a:t>
            </a:r>
            <a:br>
              <a:rPr lang="en-US" sz="1400" b="1" dirty="0">
                <a:solidFill>
                  <a:srgbClr val="2A706E"/>
                </a:solidFill>
                <a:latin typeface="Montserrat ExtraBold"/>
                <a:cs typeface="Montserrat ExtraBold"/>
              </a:rPr>
            </a:br>
            <a:r>
              <a:rPr lang="en-US" sz="1400" b="1" spc="-5" dirty="0">
                <a:solidFill>
                  <a:srgbClr val="2A706E"/>
                </a:solidFill>
                <a:latin typeface="Montserrat ExtraBold"/>
                <a:cs typeface="Montserrat ExtraBold"/>
              </a:rPr>
              <a:t>GET HELP </a:t>
            </a:r>
            <a:r>
              <a:rPr lang="en-US" sz="1400" b="1" dirty="0">
                <a:solidFill>
                  <a:srgbClr val="2A706E"/>
                </a:solidFill>
                <a:latin typeface="Montserrat ExtraBold"/>
                <a:cs typeface="Montserrat ExtraBold"/>
              </a:rPr>
              <a:t>TO </a:t>
            </a:r>
            <a:r>
              <a:rPr lang="en-US" sz="1400" b="1" spc="-5" dirty="0">
                <a:solidFill>
                  <a:srgbClr val="2A706E"/>
                </a:solidFill>
                <a:latin typeface="Montserrat ExtraBold"/>
                <a:cs typeface="Montserrat ExtraBold"/>
              </a:rPr>
              <a:t>FIND </a:t>
            </a:r>
            <a:r>
              <a:rPr lang="en-US" sz="1400" b="1" dirty="0">
                <a:solidFill>
                  <a:srgbClr val="2A706E"/>
                </a:solidFill>
                <a:latin typeface="Montserrat ExtraBold"/>
                <a:cs typeface="Montserrat ExtraBold"/>
              </a:rPr>
              <a:t>A</a:t>
            </a:r>
            <a:r>
              <a:rPr lang="en-US" sz="1400" b="1" spc="-20" dirty="0">
                <a:solidFill>
                  <a:srgbClr val="2A706E"/>
                </a:solidFill>
                <a:latin typeface="Montserrat ExtraBold"/>
                <a:cs typeface="Montserrat ExtraBold"/>
              </a:rPr>
              <a:t> </a:t>
            </a:r>
            <a:r>
              <a:rPr lang="en-US" sz="1400" b="1" dirty="0">
                <a:solidFill>
                  <a:srgbClr val="2A706E"/>
                </a:solidFill>
                <a:latin typeface="Montserrat ExtraBold"/>
                <a:cs typeface="Montserrat ExtraBold"/>
              </a:rPr>
              <a:t>JOB</a:t>
            </a:r>
            <a:endParaRPr lang="en-US" sz="1400" dirty="0">
              <a:solidFill>
                <a:srgbClr val="2A706E"/>
              </a:solidFill>
              <a:latin typeface="Montserrat ExtraBold"/>
              <a:cs typeface="Montserrat ExtraBold"/>
            </a:endParaRPr>
          </a:p>
          <a:p>
            <a:pPr marL="297815" marR="127635"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Get help from</a:t>
            </a:r>
            <a:r>
              <a:rPr lang="en-AU" sz="1200" dirty="0">
                <a:solidFill>
                  <a:srgbClr val="19233E"/>
                </a:solidFill>
                <a:latin typeface="Montserrat" panose="02000505000000020004" pitchFamily="2" charset="0"/>
                <a:cs typeface="Calibri"/>
              </a:rPr>
              <a:t> </a:t>
            </a:r>
            <a:r>
              <a:rPr lang="en-AU" sz="1200" dirty="0">
                <a:solidFill>
                  <a:srgbClr val="19233E"/>
                </a:solidFill>
                <a:latin typeface="Montserrat" panose="02000505000000020004" pitchFamily="2" charset="0"/>
                <a:cs typeface="Calibri"/>
                <a:hlinkClick r:id="rId10"/>
              </a:rPr>
              <a:t>Disability Employment Services</a:t>
            </a:r>
            <a:r>
              <a:rPr lang="en-AU" sz="1200" dirty="0">
                <a:solidFill>
                  <a:srgbClr val="19233E"/>
                </a:solidFill>
                <a:latin typeface="Montserrat" panose="02000505000000020004" pitchFamily="2" charset="0"/>
                <a:cs typeface="Calibri"/>
              </a:rPr>
              <a:t> (students may be able to register in their last year of school) or </a:t>
            </a:r>
            <a:r>
              <a:rPr lang="en-AU" sz="1200" dirty="0">
                <a:solidFill>
                  <a:srgbClr val="19233E"/>
                </a:solidFill>
                <a:latin typeface="Montserrat" panose="02000505000000020004" pitchFamily="2" charset="0"/>
                <a:cs typeface="Calibri"/>
                <a:hlinkClick r:id="rId11"/>
              </a:rPr>
              <a:t>Transition to Work </a:t>
            </a:r>
            <a:r>
              <a:rPr lang="en-AU" sz="1200" dirty="0">
                <a:solidFill>
                  <a:srgbClr val="19233E"/>
                </a:solidFill>
                <a:latin typeface="Montserrat" panose="02000505000000020004" pitchFamily="2" charset="0"/>
                <a:cs typeface="Calibri"/>
              </a:rPr>
              <a:t>to prepare for work</a:t>
            </a:r>
          </a:p>
          <a:p>
            <a:pPr marL="297815" marR="127635" indent="-285750">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NDIS participants can talk to their planner or a LAC about</a:t>
            </a:r>
            <a:r>
              <a:rPr lang="en-AU" sz="1200" dirty="0">
                <a:solidFill>
                  <a:srgbClr val="19233E"/>
                </a:solidFill>
                <a:latin typeface="Montserrat" panose="02000505000000020004" pitchFamily="2" charset="0"/>
                <a:cs typeface="Calibri"/>
              </a:rPr>
              <a:t> </a:t>
            </a:r>
            <a:r>
              <a:rPr sz="1200" dirty="0">
                <a:solidFill>
                  <a:srgbClr val="19233E"/>
                </a:solidFill>
                <a:latin typeface="Montserrat" panose="02000505000000020004" pitchFamily="2" charset="0"/>
                <a:cs typeface="Calibri"/>
              </a:rPr>
              <a:t>help to find an employment pathway and suitability </a:t>
            </a:r>
            <a:r>
              <a:rPr sz="1200" dirty="0" err="1">
                <a:solidFill>
                  <a:srgbClr val="19233E"/>
                </a:solidFill>
                <a:latin typeface="Montserrat" panose="02000505000000020004" pitchFamily="2" charset="0"/>
                <a:cs typeface="Calibri"/>
              </a:rPr>
              <a:t>fo</a:t>
            </a:r>
            <a:r>
              <a:rPr lang="en-AU" sz="1200" dirty="0">
                <a:solidFill>
                  <a:srgbClr val="19233E"/>
                </a:solidFill>
                <a:latin typeface="Montserrat" panose="02000505000000020004" pitchFamily="2" charset="0"/>
                <a:cs typeface="Calibri"/>
              </a:rPr>
              <a:t>r </a:t>
            </a:r>
            <a:r>
              <a:rPr lang="en-AU" sz="1200" dirty="0">
                <a:solidFill>
                  <a:srgbClr val="19233E"/>
                </a:solidFill>
                <a:latin typeface="Montserrat" panose="02000505000000020004" pitchFamily="2" charset="0"/>
                <a:cs typeface="Calibri"/>
                <a:hlinkClick r:id="rId12"/>
              </a:rPr>
              <a:t>School Leaver Employment Supports </a:t>
            </a:r>
            <a:r>
              <a:rPr sz="1200" dirty="0">
                <a:solidFill>
                  <a:srgbClr val="19233E"/>
                </a:solidFill>
                <a:latin typeface="Montserrat" panose="02000505000000020004" pitchFamily="2" charset="0"/>
                <a:cs typeface="Calibri"/>
              </a:rPr>
              <a:t>(SLES)</a:t>
            </a:r>
            <a:endParaRPr sz="1200" dirty="0">
              <a:latin typeface="Montserrat" panose="02000505000000020004" pitchFamily="2" charset="0"/>
              <a:cs typeface="Calibri"/>
            </a:endParaRPr>
          </a:p>
        </p:txBody>
      </p:sp>
      <p:grpSp>
        <p:nvGrpSpPr>
          <p:cNvPr id="3" name="Group 2">
            <a:extLst>
              <a:ext uri="{FF2B5EF4-FFF2-40B4-BE49-F238E27FC236}">
                <a16:creationId xmlns:a16="http://schemas.microsoft.com/office/drawing/2014/main" id="{3E56890C-0E6E-49CA-B2D8-FB3273D3CE25}"/>
              </a:ext>
            </a:extLst>
          </p:cNvPr>
          <p:cNvGrpSpPr/>
          <p:nvPr/>
        </p:nvGrpSpPr>
        <p:grpSpPr>
          <a:xfrm>
            <a:off x="7469353" y="3076419"/>
            <a:ext cx="878205" cy="878205"/>
            <a:chOff x="6477138" y="2267019"/>
            <a:chExt cx="878205" cy="878205"/>
          </a:xfrm>
        </p:grpSpPr>
        <p:sp>
          <p:nvSpPr>
            <p:cNvPr id="29" name="object 16">
              <a:extLst>
                <a:ext uri="{FF2B5EF4-FFF2-40B4-BE49-F238E27FC236}">
                  <a16:creationId xmlns:a16="http://schemas.microsoft.com/office/drawing/2014/main" id="{63053ACE-8F47-434D-BC80-FE7CB1D115A8}"/>
                </a:ext>
              </a:extLst>
            </p:cNvPr>
            <p:cNvSpPr/>
            <p:nvPr/>
          </p:nvSpPr>
          <p:spPr>
            <a:xfrm>
              <a:off x="6477138" y="2267019"/>
              <a:ext cx="878205" cy="878205"/>
            </a:xfrm>
            <a:custGeom>
              <a:avLst/>
              <a:gdLst/>
              <a:ahLst/>
              <a:cxnLst/>
              <a:rect l="l" t="t" r="r" b="b"/>
              <a:pathLst>
                <a:path w="878204" h="878204">
                  <a:moveTo>
                    <a:pt x="438912" y="0"/>
                  </a:moveTo>
                  <a:lnTo>
                    <a:pt x="391087" y="2575"/>
                  </a:lnTo>
                  <a:lnTo>
                    <a:pt x="344754" y="10123"/>
                  </a:lnTo>
                  <a:lnTo>
                    <a:pt x="300181" y="22375"/>
                  </a:lnTo>
                  <a:lnTo>
                    <a:pt x="257635" y="39065"/>
                  </a:lnTo>
                  <a:lnTo>
                    <a:pt x="217384" y="59924"/>
                  </a:lnTo>
                  <a:lnTo>
                    <a:pt x="179696" y="84684"/>
                  </a:lnTo>
                  <a:lnTo>
                    <a:pt x="144838" y="113078"/>
                  </a:lnTo>
                  <a:lnTo>
                    <a:pt x="113078" y="144838"/>
                  </a:lnTo>
                  <a:lnTo>
                    <a:pt x="84684" y="179696"/>
                  </a:lnTo>
                  <a:lnTo>
                    <a:pt x="59924" y="217384"/>
                  </a:lnTo>
                  <a:lnTo>
                    <a:pt x="39065" y="257635"/>
                  </a:lnTo>
                  <a:lnTo>
                    <a:pt x="22375" y="300181"/>
                  </a:lnTo>
                  <a:lnTo>
                    <a:pt x="10123" y="344754"/>
                  </a:lnTo>
                  <a:lnTo>
                    <a:pt x="2575" y="391087"/>
                  </a:lnTo>
                  <a:lnTo>
                    <a:pt x="0" y="438912"/>
                  </a:lnTo>
                  <a:lnTo>
                    <a:pt x="2575" y="486736"/>
                  </a:lnTo>
                  <a:lnTo>
                    <a:pt x="10123" y="533069"/>
                  </a:lnTo>
                  <a:lnTo>
                    <a:pt x="22375" y="577642"/>
                  </a:lnTo>
                  <a:lnTo>
                    <a:pt x="39065" y="620188"/>
                  </a:lnTo>
                  <a:lnTo>
                    <a:pt x="59924" y="660439"/>
                  </a:lnTo>
                  <a:lnTo>
                    <a:pt x="84684" y="698127"/>
                  </a:lnTo>
                  <a:lnTo>
                    <a:pt x="113078" y="732985"/>
                  </a:lnTo>
                  <a:lnTo>
                    <a:pt x="144838" y="764745"/>
                  </a:lnTo>
                  <a:lnTo>
                    <a:pt x="179696" y="793139"/>
                  </a:lnTo>
                  <a:lnTo>
                    <a:pt x="217384" y="817899"/>
                  </a:lnTo>
                  <a:lnTo>
                    <a:pt x="257635" y="838758"/>
                  </a:lnTo>
                  <a:lnTo>
                    <a:pt x="300181" y="855448"/>
                  </a:lnTo>
                  <a:lnTo>
                    <a:pt x="344754" y="867700"/>
                  </a:lnTo>
                  <a:lnTo>
                    <a:pt x="391087" y="875248"/>
                  </a:lnTo>
                  <a:lnTo>
                    <a:pt x="438912" y="877824"/>
                  </a:lnTo>
                  <a:lnTo>
                    <a:pt x="486736" y="875248"/>
                  </a:lnTo>
                  <a:lnTo>
                    <a:pt x="533069" y="867700"/>
                  </a:lnTo>
                  <a:lnTo>
                    <a:pt x="577642" y="855448"/>
                  </a:lnTo>
                  <a:lnTo>
                    <a:pt x="620188" y="838758"/>
                  </a:lnTo>
                  <a:lnTo>
                    <a:pt x="660439" y="817899"/>
                  </a:lnTo>
                  <a:lnTo>
                    <a:pt x="698127" y="793139"/>
                  </a:lnTo>
                  <a:lnTo>
                    <a:pt x="732985" y="764745"/>
                  </a:lnTo>
                  <a:lnTo>
                    <a:pt x="764745" y="732985"/>
                  </a:lnTo>
                  <a:lnTo>
                    <a:pt x="793139" y="698127"/>
                  </a:lnTo>
                  <a:lnTo>
                    <a:pt x="817899" y="660439"/>
                  </a:lnTo>
                  <a:lnTo>
                    <a:pt x="838758" y="620188"/>
                  </a:lnTo>
                  <a:lnTo>
                    <a:pt x="855448" y="577642"/>
                  </a:lnTo>
                  <a:lnTo>
                    <a:pt x="867700" y="533069"/>
                  </a:lnTo>
                  <a:lnTo>
                    <a:pt x="875248" y="486736"/>
                  </a:lnTo>
                  <a:lnTo>
                    <a:pt x="877824" y="438912"/>
                  </a:lnTo>
                  <a:lnTo>
                    <a:pt x="875248" y="391087"/>
                  </a:lnTo>
                  <a:lnTo>
                    <a:pt x="867700" y="344754"/>
                  </a:lnTo>
                  <a:lnTo>
                    <a:pt x="855448" y="300181"/>
                  </a:lnTo>
                  <a:lnTo>
                    <a:pt x="838758" y="257635"/>
                  </a:lnTo>
                  <a:lnTo>
                    <a:pt x="817899" y="217384"/>
                  </a:lnTo>
                  <a:lnTo>
                    <a:pt x="793139" y="179696"/>
                  </a:lnTo>
                  <a:lnTo>
                    <a:pt x="764745" y="144838"/>
                  </a:lnTo>
                  <a:lnTo>
                    <a:pt x="732985" y="113078"/>
                  </a:lnTo>
                  <a:lnTo>
                    <a:pt x="698127" y="84684"/>
                  </a:lnTo>
                  <a:lnTo>
                    <a:pt x="660439" y="59924"/>
                  </a:lnTo>
                  <a:lnTo>
                    <a:pt x="620188" y="39065"/>
                  </a:lnTo>
                  <a:lnTo>
                    <a:pt x="577642" y="22375"/>
                  </a:lnTo>
                  <a:lnTo>
                    <a:pt x="533069" y="10123"/>
                  </a:lnTo>
                  <a:lnTo>
                    <a:pt x="486736" y="2575"/>
                  </a:lnTo>
                  <a:lnTo>
                    <a:pt x="438912" y="0"/>
                  </a:lnTo>
                  <a:close/>
                </a:path>
              </a:pathLst>
            </a:custGeom>
            <a:solidFill>
              <a:srgbClr val="B0E2E1"/>
            </a:solidFill>
          </p:spPr>
          <p:txBody>
            <a:bodyPr wrap="square" lIns="0" tIns="0" rIns="0" bIns="0" rtlCol="0"/>
            <a:lstStyle/>
            <a:p>
              <a:endParaRPr/>
            </a:p>
          </p:txBody>
        </p:sp>
        <p:sp>
          <p:nvSpPr>
            <p:cNvPr id="30" name="object 17">
              <a:extLst>
                <a:ext uri="{FF2B5EF4-FFF2-40B4-BE49-F238E27FC236}">
                  <a16:creationId xmlns:a16="http://schemas.microsoft.com/office/drawing/2014/main" id="{B63134E8-C3CE-42A7-ABBD-352F44BDC94F}"/>
                </a:ext>
              </a:extLst>
            </p:cNvPr>
            <p:cNvSpPr/>
            <p:nvPr/>
          </p:nvSpPr>
          <p:spPr>
            <a:xfrm>
              <a:off x="6615821" y="2405703"/>
              <a:ext cx="600455" cy="600455"/>
            </a:xfrm>
            <a:prstGeom prst="rect">
              <a:avLst/>
            </a:prstGeom>
            <a:blipFill>
              <a:blip r:embed="rId13" cstate="print"/>
              <a:stretch>
                <a:fillRect/>
              </a:stretch>
            </a:blipFill>
          </p:spPr>
          <p:txBody>
            <a:bodyPr wrap="square" lIns="0" tIns="0" rIns="0" bIns="0" rtlCol="0"/>
            <a:lstStyle/>
            <a:p>
              <a:endParaRPr/>
            </a:p>
          </p:txBody>
        </p:sp>
      </p:grpSp>
      <p:sp>
        <p:nvSpPr>
          <p:cNvPr id="31" name="object 22">
            <a:extLst>
              <a:ext uri="{FF2B5EF4-FFF2-40B4-BE49-F238E27FC236}">
                <a16:creationId xmlns:a16="http://schemas.microsoft.com/office/drawing/2014/main" id="{CA991BBF-A51C-473A-8CF7-098527023FFE}"/>
              </a:ext>
            </a:extLst>
          </p:cNvPr>
          <p:cNvSpPr txBox="1"/>
          <p:nvPr/>
        </p:nvSpPr>
        <p:spPr>
          <a:xfrm>
            <a:off x="607835" y="2867836"/>
            <a:ext cx="2537491" cy="1254189"/>
          </a:xfrm>
          <a:prstGeom prst="rect">
            <a:avLst/>
          </a:prstGeom>
        </p:spPr>
        <p:txBody>
          <a:bodyPr vert="horz" wrap="square" lIns="0" tIns="12700" rIns="0" bIns="0" rtlCol="0">
            <a:spAutoFit/>
          </a:bodyPr>
          <a:lstStyle/>
          <a:p>
            <a:pPr marL="192088" indent="-179388">
              <a:lnSpc>
                <a:spcPct val="100000"/>
              </a:lnSpc>
              <a:spcBef>
                <a:spcPts val="100"/>
              </a:spcBef>
            </a:pPr>
            <a:r>
              <a:rPr sz="1400" b="1" dirty="0">
                <a:solidFill>
                  <a:srgbClr val="00528D"/>
                </a:solidFill>
                <a:latin typeface="Montserrat ExtraBold"/>
                <a:cs typeface="Montserrat ExtraBold"/>
              </a:rPr>
              <a:t>STUDY AND</a:t>
            </a:r>
            <a:r>
              <a:rPr sz="1400" b="1" spc="-60" dirty="0">
                <a:solidFill>
                  <a:srgbClr val="00528D"/>
                </a:solidFill>
                <a:latin typeface="Montserrat ExtraBold"/>
                <a:cs typeface="Montserrat ExtraBold"/>
              </a:rPr>
              <a:t> </a:t>
            </a:r>
            <a:r>
              <a:rPr sz="1400" b="1" spc="-5" dirty="0">
                <a:solidFill>
                  <a:srgbClr val="00528D"/>
                </a:solidFill>
                <a:latin typeface="Montserrat ExtraBold"/>
                <a:cs typeface="Montserrat ExtraBold"/>
              </a:rPr>
              <a:t>WORK</a:t>
            </a:r>
            <a:endParaRPr sz="1400" dirty="0">
              <a:solidFill>
                <a:srgbClr val="00528D"/>
              </a:solidFill>
              <a:latin typeface="Montserrat ExtraBold"/>
              <a:cs typeface="Montserrat ExtraBold"/>
            </a:endParaRPr>
          </a:p>
          <a:p>
            <a:pPr marL="192088" indent="-179388">
              <a:lnSpc>
                <a:spcPct val="100000"/>
              </a:lnSpc>
              <a:spcBef>
                <a:spcPts val="600"/>
              </a:spcBef>
              <a:buFont typeface="Arial" panose="020B0604020202020204" pitchFamily="34" charset="0"/>
              <a:buChar char="•"/>
            </a:pPr>
            <a:r>
              <a:rPr sz="1200" dirty="0">
                <a:solidFill>
                  <a:srgbClr val="19233E"/>
                </a:solidFill>
                <a:latin typeface="Montserrat" panose="02000505000000020004" pitchFamily="2" charset="0"/>
                <a:cs typeface="Calibri"/>
              </a:rPr>
              <a:t>Start an apprenticeship or </a:t>
            </a:r>
            <a:br>
              <a:rPr lang="en-AU" sz="1200" dirty="0">
                <a:solidFill>
                  <a:srgbClr val="19233E"/>
                </a:solidFill>
                <a:latin typeface="Montserrat" panose="02000505000000020004" pitchFamily="2" charset="0"/>
                <a:cs typeface="Calibri"/>
              </a:rPr>
            </a:br>
            <a:r>
              <a:rPr sz="1200" dirty="0">
                <a:solidFill>
                  <a:srgbClr val="19233E"/>
                </a:solidFill>
                <a:latin typeface="Montserrat" panose="02000505000000020004" pitchFamily="2" charset="0"/>
                <a:cs typeface="Calibri"/>
              </a:rPr>
              <a:t>traineeship</a:t>
            </a:r>
            <a:endParaRPr sz="1200" dirty="0">
              <a:latin typeface="Montserrat" panose="02000505000000020004" pitchFamily="2" charset="0"/>
              <a:cs typeface="Calibri"/>
            </a:endParaRPr>
          </a:p>
          <a:p>
            <a:pPr marL="192088" marR="66675" indent="-179388">
              <a:lnSpc>
                <a:spcPct val="100000"/>
              </a:lnSpc>
              <a:spcBef>
                <a:spcPts val="200"/>
              </a:spcBef>
              <a:buFont typeface="Arial" panose="020B0604020202020204" pitchFamily="34" charset="0"/>
              <a:buChar char="•"/>
            </a:pPr>
            <a:r>
              <a:rPr sz="1200" dirty="0">
                <a:solidFill>
                  <a:srgbClr val="19233E"/>
                </a:solidFill>
                <a:latin typeface="Montserrat" panose="02000505000000020004" pitchFamily="2" charset="0"/>
                <a:cs typeface="Calibri"/>
              </a:rPr>
              <a:t>See what help is available for</a:t>
            </a:r>
            <a:r>
              <a:rPr lang="en-AU" sz="1200" dirty="0">
                <a:solidFill>
                  <a:srgbClr val="19233E"/>
                </a:solidFill>
                <a:latin typeface="Montserrat" panose="02000505000000020004" pitchFamily="2" charset="0"/>
                <a:cs typeface="Calibri"/>
              </a:rPr>
              <a:t> </a:t>
            </a:r>
            <a:r>
              <a:rPr lang="en-AU" sz="1200" dirty="0">
                <a:solidFill>
                  <a:srgbClr val="19233E"/>
                </a:solidFill>
                <a:latin typeface="Montserrat" panose="02000505000000020004" pitchFamily="2" charset="0"/>
                <a:cs typeface="Calibri"/>
                <a:hlinkClick r:id="rId14"/>
              </a:rPr>
              <a:t>Australian Apprentices with disability</a:t>
            </a:r>
            <a:endParaRPr sz="1200" u="sng" dirty="0">
              <a:latin typeface="Montserrat" panose="02000505000000020004" pitchFamily="2" charset="0"/>
              <a:cs typeface="Calibri"/>
            </a:endParaRPr>
          </a:p>
        </p:txBody>
      </p:sp>
      <p:sp>
        <p:nvSpPr>
          <p:cNvPr id="32" name="Arrow: Bent 31">
            <a:extLst>
              <a:ext uri="{FF2B5EF4-FFF2-40B4-BE49-F238E27FC236}">
                <a16:creationId xmlns:a16="http://schemas.microsoft.com/office/drawing/2014/main" id="{3771FF3D-D5AE-47A6-B57E-79A0C6A7D86E}"/>
              </a:ext>
            </a:extLst>
          </p:cNvPr>
          <p:cNvSpPr/>
          <p:nvPr/>
        </p:nvSpPr>
        <p:spPr>
          <a:xfrm flipH="1">
            <a:off x="4186855" y="3265266"/>
            <a:ext cx="1134988" cy="3606872"/>
          </a:xfrm>
          <a:prstGeom prst="bentArrow">
            <a:avLst/>
          </a:prstGeom>
          <a:solidFill>
            <a:srgbClr val="005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4" name="object 19">
            <a:extLst>
              <a:ext uri="{FF2B5EF4-FFF2-40B4-BE49-F238E27FC236}">
                <a16:creationId xmlns:a16="http://schemas.microsoft.com/office/drawing/2014/main" id="{96A22DBA-2137-4FBD-89FD-DDA7E08AA34C}"/>
              </a:ext>
            </a:extLst>
          </p:cNvPr>
          <p:cNvSpPr/>
          <p:nvPr/>
        </p:nvSpPr>
        <p:spPr>
          <a:xfrm>
            <a:off x="3229047" y="3076612"/>
            <a:ext cx="878205" cy="878205"/>
          </a:xfrm>
          <a:custGeom>
            <a:avLst/>
            <a:gdLst/>
            <a:ahLst/>
            <a:cxnLst/>
            <a:rect l="l" t="t" r="r" b="b"/>
            <a:pathLst>
              <a:path w="878204" h="878204">
                <a:moveTo>
                  <a:pt x="438912" y="0"/>
                </a:moveTo>
                <a:lnTo>
                  <a:pt x="391087" y="2575"/>
                </a:lnTo>
                <a:lnTo>
                  <a:pt x="344754" y="10123"/>
                </a:lnTo>
                <a:lnTo>
                  <a:pt x="300181" y="22375"/>
                </a:lnTo>
                <a:lnTo>
                  <a:pt x="257635" y="39065"/>
                </a:lnTo>
                <a:lnTo>
                  <a:pt x="217384" y="59924"/>
                </a:lnTo>
                <a:lnTo>
                  <a:pt x="179696" y="84684"/>
                </a:lnTo>
                <a:lnTo>
                  <a:pt x="144838" y="113078"/>
                </a:lnTo>
                <a:lnTo>
                  <a:pt x="113078" y="144838"/>
                </a:lnTo>
                <a:lnTo>
                  <a:pt x="84684" y="179696"/>
                </a:lnTo>
                <a:lnTo>
                  <a:pt x="59924" y="217384"/>
                </a:lnTo>
                <a:lnTo>
                  <a:pt x="39065" y="257635"/>
                </a:lnTo>
                <a:lnTo>
                  <a:pt x="22375" y="300181"/>
                </a:lnTo>
                <a:lnTo>
                  <a:pt x="10123" y="344754"/>
                </a:lnTo>
                <a:lnTo>
                  <a:pt x="2575" y="391087"/>
                </a:lnTo>
                <a:lnTo>
                  <a:pt x="0" y="438912"/>
                </a:lnTo>
                <a:lnTo>
                  <a:pt x="2575" y="486736"/>
                </a:lnTo>
                <a:lnTo>
                  <a:pt x="10123" y="533069"/>
                </a:lnTo>
                <a:lnTo>
                  <a:pt x="22375" y="577642"/>
                </a:lnTo>
                <a:lnTo>
                  <a:pt x="39065" y="620188"/>
                </a:lnTo>
                <a:lnTo>
                  <a:pt x="59924" y="660439"/>
                </a:lnTo>
                <a:lnTo>
                  <a:pt x="84684" y="698127"/>
                </a:lnTo>
                <a:lnTo>
                  <a:pt x="113078" y="732985"/>
                </a:lnTo>
                <a:lnTo>
                  <a:pt x="144838" y="764745"/>
                </a:lnTo>
                <a:lnTo>
                  <a:pt x="179696" y="793139"/>
                </a:lnTo>
                <a:lnTo>
                  <a:pt x="217384" y="817899"/>
                </a:lnTo>
                <a:lnTo>
                  <a:pt x="257635" y="838758"/>
                </a:lnTo>
                <a:lnTo>
                  <a:pt x="300181" y="855448"/>
                </a:lnTo>
                <a:lnTo>
                  <a:pt x="344754" y="867700"/>
                </a:lnTo>
                <a:lnTo>
                  <a:pt x="391087" y="875248"/>
                </a:lnTo>
                <a:lnTo>
                  <a:pt x="438912" y="877824"/>
                </a:lnTo>
                <a:lnTo>
                  <a:pt x="486736" y="875248"/>
                </a:lnTo>
                <a:lnTo>
                  <a:pt x="533069" y="867700"/>
                </a:lnTo>
                <a:lnTo>
                  <a:pt x="577642" y="855448"/>
                </a:lnTo>
                <a:lnTo>
                  <a:pt x="620188" y="838758"/>
                </a:lnTo>
                <a:lnTo>
                  <a:pt x="660439" y="817899"/>
                </a:lnTo>
                <a:lnTo>
                  <a:pt x="698127" y="793139"/>
                </a:lnTo>
                <a:lnTo>
                  <a:pt x="732985" y="764745"/>
                </a:lnTo>
                <a:lnTo>
                  <a:pt x="764745" y="732985"/>
                </a:lnTo>
                <a:lnTo>
                  <a:pt x="793139" y="698127"/>
                </a:lnTo>
                <a:lnTo>
                  <a:pt x="817899" y="660439"/>
                </a:lnTo>
                <a:lnTo>
                  <a:pt x="838758" y="620188"/>
                </a:lnTo>
                <a:lnTo>
                  <a:pt x="855448" y="577642"/>
                </a:lnTo>
                <a:lnTo>
                  <a:pt x="867700" y="533069"/>
                </a:lnTo>
                <a:lnTo>
                  <a:pt x="875248" y="486736"/>
                </a:lnTo>
                <a:lnTo>
                  <a:pt x="877824" y="438912"/>
                </a:lnTo>
                <a:lnTo>
                  <a:pt x="875248" y="391087"/>
                </a:lnTo>
                <a:lnTo>
                  <a:pt x="867700" y="344754"/>
                </a:lnTo>
                <a:lnTo>
                  <a:pt x="855448" y="300181"/>
                </a:lnTo>
                <a:lnTo>
                  <a:pt x="838758" y="257635"/>
                </a:lnTo>
                <a:lnTo>
                  <a:pt x="817899" y="217384"/>
                </a:lnTo>
                <a:lnTo>
                  <a:pt x="793139" y="179696"/>
                </a:lnTo>
                <a:lnTo>
                  <a:pt x="764745" y="144838"/>
                </a:lnTo>
                <a:lnTo>
                  <a:pt x="732985" y="113078"/>
                </a:lnTo>
                <a:lnTo>
                  <a:pt x="698127" y="84684"/>
                </a:lnTo>
                <a:lnTo>
                  <a:pt x="660439" y="59924"/>
                </a:lnTo>
                <a:lnTo>
                  <a:pt x="620188" y="39065"/>
                </a:lnTo>
                <a:lnTo>
                  <a:pt x="577642" y="22375"/>
                </a:lnTo>
                <a:lnTo>
                  <a:pt x="533069" y="10123"/>
                </a:lnTo>
                <a:lnTo>
                  <a:pt x="486736" y="2575"/>
                </a:lnTo>
                <a:lnTo>
                  <a:pt x="438912" y="0"/>
                </a:lnTo>
                <a:close/>
              </a:path>
            </a:pathLst>
          </a:custGeom>
          <a:solidFill>
            <a:srgbClr val="CDEAFF"/>
          </a:solidFill>
        </p:spPr>
        <p:txBody>
          <a:bodyPr wrap="square" lIns="0" tIns="0" rIns="0" bIns="0" rtlCol="0"/>
          <a:lstStyle/>
          <a:p>
            <a:endParaRPr/>
          </a:p>
        </p:txBody>
      </p:sp>
      <p:sp>
        <p:nvSpPr>
          <p:cNvPr id="35" name="object 20">
            <a:extLst>
              <a:ext uri="{FF2B5EF4-FFF2-40B4-BE49-F238E27FC236}">
                <a16:creationId xmlns:a16="http://schemas.microsoft.com/office/drawing/2014/main" id="{33AF410A-053B-4085-B479-10DC553D9D34}"/>
              </a:ext>
            </a:extLst>
          </p:cNvPr>
          <p:cNvSpPr/>
          <p:nvPr/>
        </p:nvSpPr>
        <p:spPr>
          <a:xfrm>
            <a:off x="3375351" y="3222915"/>
            <a:ext cx="585215" cy="585215"/>
          </a:xfrm>
          <a:prstGeom prst="rect">
            <a:avLst/>
          </a:prstGeom>
          <a:blipFill>
            <a:blip r:embed="rId15" cstate="print"/>
            <a:stretch>
              <a:fillRect/>
            </a:stretch>
          </a:blipFill>
        </p:spPr>
        <p:txBody>
          <a:bodyPr wrap="square" lIns="0" tIns="0" rIns="0" bIns="0" rtlCol="0"/>
          <a:lstStyle/>
          <a:p>
            <a:endParaRPr/>
          </a:p>
        </p:txBody>
      </p:sp>
      <p:sp>
        <p:nvSpPr>
          <p:cNvPr id="36" name="object 27">
            <a:extLst>
              <a:ext uri="{FF2B5EF4-FFF2-40B4-BE49-F238E27FC236}">
                <a16:creationId xmlns:a16="http://schemas.microsoft.com/office/drawing/2014/main" id="{3B75C252-5DED-40BA-954C-E7FB1C5BFCCE}"/>
              </a:ext>
            </a:extLst>
          </p:cNvPr>
          <p:cNvSpPr txBox="1"/>
          <p:nvPr/>
        </p:nvSpPr>
        <p:spPr>
          <a:xfrm>
            <a:off x="336070" y="1495591"/>
            <a:ext cx="5473173" cy="1226865"/>
          </a:xfrm>
          <a:prstGeom prst="rect">
            <a:avLst/>
          </a:prstGeom>
          <a:ln w="9144">
            <a:noFill/>
          </a:ln>
        </p:spPr>
        <p:txBody>
          <a:bodyPr vert="horz" wrap="square" lIns="0" tIns="36000" rIns="0" bIns="36000" rtlCol="0">
            <a:spAutoFit/>
          </a:bodyPr>
          <a:lstStyle/>
          <a:p>
            <a:pPr marL="7280" marR="522605">
              <a:lnSpc>
                <a:spcPct val="100000"/>
              </a:lnSpc>
              <a:spcBef>
                <a:spcPts val="200"/>
              </a:spcBef>
            </a:pPr>
            <a:r>
              <a:rPr sz="1400" spc="-5" dirty="0">
                <a:solidFill>
                  <a:srgbClr val="19233E"/>
                </a:solidFill>
                <a:latin typeface="Montserrat" panose="02000505000000020004" pitchFamily="2" charset="0"/>
                <a:cs typeface="Montserrat"/>
              </a:rPr>
              <a:t>Pathways </a:t>
            </a:r>
            <a:r>
              <a:rPr sz="1400" dirty="0">
                <a:solidFill>
                  <a:srgbClr val="19233E"/>
                </a:solidFill>
                <a:latin typeface="Montserrat" panose="02000505000000020004" pitchFamily="2" charset="0"/>
                <a:cs typeface="Montserrat"/>
              </a:rPr>
              <a:t>may </a:t>
            </a:r>
            <a:r>
              <a:rPr sz="1400" spc="-5" dirty="0">
                <a:solidFill>
                  <a:srgbClr val="19233E"/>
                </a:solidFill>
                <a:latin typeface="Montserrat" panose="02000505000000020004" pitchFamily="2" charset="0"/>
                <a:cs typeface="Montserrat"/>
              </a:rPr>
              <a:t>change as </a:t>
            </a:r>
            <a:r>
              <a:rPr sz="1400" dirty="0">
                <a:solidFill>
                  <a:srgbClr val="19233E"/>
                </a:solidFill>
                <a:latin typeface="Montserrat" panose="02000505000000020004" pitchFamily="2" charset="0"/>
                <a:cs typeface="Montserrat"/>
              </a:rPr>
              <a:t>a student’s skills, capabilities </a:t>
            </a:r>
            <a:r>
              <a:rPr sz="1400" spc="-5" dirty="0">
                <a:solidFill>
                  <a:srgbClr val="19233E"/>
                </a:solidFill>
                <a:latin typeface="Montserrat" panose="02000505000000020004" pitchFamily="2" charset="0"/>
                <a:cs typeface="Montserrat"/>
              </a:rPr>
              <a:t>and</a:t>
            </a:r>
            <a:r>
              <a:rPr lang="en-AU" sz="1400" spc="-5" dirty="0">
                <a:solidFill>
                  <a:srgbClr val="19233E"/>
                </a:solidFill>
                <a:latin typeface="Montserrat" panose="02000505000000020004" pitchFamily="2" charset="0"/>
                <a:cs typeface="Montserrat"/>
              </a:rPr>
              <a:t> </a:t>
            </a:r>
            <a:r>
              <a:rPr sz="1400" dirty="0">
                <a:solidFill>
                  <a:srgbClr val="19233E"/>
                </a:solidFill>
                <a:latin typeface="Montserrat" panose="02000505000000020004" pitchFamily="2" charset="0"/>
                <a:cs typeface="Montserrat"/>
              </a:rPr>
              <a:t>interests</a:t>
            </a:r>
            <a:r>
              <a:rPr sz="1400" spc="-20" dirty="0">
                <a:solidFill>
                  <a:srgbClr val="19233E"/>
                </a:solidFill>
                <a:latin typeface="Montserrat" panose="02000505000000020004" pitchFamily="2" charset="0"/>
                <a:cs typeface="Montserrat"/>
              </a:rPr>
              <a:t> </a:t>
            </a:r>
            <a:r>
              <a:rPr sz="1400" spc="-5" dirty="0">
                <a:solidFill>
                  <a:srgbClr val="19233E"/>
                </a:solidFill>
                <a:latin typeface="Montserrat" panose="02000505000000020004" pitchFamily="2" charset="0"/>
                <a:cs typeface="Montserrat"/>
              </a:rPr>
              <a:t>change</a:t>
            </a:r>
            <a:r>
              <a:rPr lang="en-AU" sz="1400" spc="-5" dirty="0">
                <a:solidFill>
                  <a:srgbClr val="19233E"/>
                </a:solidFill>
                <a:latin typeface="Montserrat" panose="02000505000000020004" pitchFamily="2" charset="0"/>
                <a:cs typeface="Montserrat"/>
              </a:rPr>
              <a:t>.</a:t>
            </a:r>
            <a:endParaRPr sz="1400" dirty="0">
              <a:latin typeface="Montserrat" panose="02000505000000020004" pitchFamily="2" charset="0"/>
              <a:cs typeface="Montserrat"/>
            </a:endParaRPr>
          </a:p>
          <a:p>
            <a:pPr marL="7280" marR="109855">
              <a:lnSpc>
                <a:spcPct val="100000"/>
              </a:lnSpc>
              <a:spcBef>
                <a:spcPts val="600"/>
              </a:spcBef>
              <a:spcAft>
                <a:spcPts val="600"/>
              </a:spcAft>
            </a:pPr>
            <a:r>
              <a:rPr sz="1400" dirty="0">
                <a:solidFill>
                  <a:srgbClr val="19233E"/>
                </a:solidFill>
                <a:latin typeface="Montserrat" panose="02000505000000020004" pitchFamily="2" charset="0"/>
                <a:cs typeface="Montserrat"/>
              </a:rPr>
              <a:t>NDIS </a:t>
            </a:r>
            <a:r>
              <a:rPr sz="1400" spc="-5" dirty="0">
                <a:solidFill>
                  <a:srgbClr val="19233E"/>
                </a:solidFill>
                <a:latin typeface="Montserrat" panose="02000505000000020004" pitchFamily="2" charset="0"/>
                <a:cs typeface="Montserrat"/>
              </a:rPr>
              <a:t>participants </a:t>
            </a:r>
            <a:r>
              <a:rPr sz="1400" dirty="0">
                <a:solidFill>
                  <a:srgbClr val="19233E"/>
                </a:solidFill>
                <a:latin typeface="Montserrat" panose="02000505000000020004" pitchFamily="2" charset="0"/>
                <a:cs typeface="Montserrat"/>
              </a:rPr>
              <a:t>should </a:t>
            </a:r>
            <a:r>
              <a:rPr sz="1400" spc="-5" dirty="0">
                <a:solidFill>
                  <a:srgbClr val="19233E"/>
                </a:solidFill>
                <a:latin typeface="Montserrat" panose="02000505000000020004" pitchFamily="2" charset="0"/>
                <a:cs typeface="Montserrat"/>
              </a:rPr>
              <a:t>talk to </a:t>
            </a:r>
            <a:r>
              <a:rPr sz="1400" dirty="0">
                <a:solidFill>
                  <a:srgbClr val="19233E"/>
                </a:solidFill>
                <a:latin typeface="Montserrat" panose="02000505000000020004" pitchFamily="2" charset="0"/>
                <a:cs typeface="Montserrat"/>
              </a:rPr>
              <a:t>their Local Area </a:t>
            </a:r>
            <a:r>
              <a:rPr sz="1400" spc="-5" dirty="0">
                <a:solidFill>
                  <a:srgbClr val="19233E"/>
                </a:solidFill>
                <a:latin typeface="Montserrat" panose="02000505000000020004" pitchFamily="2" charset="0"/>
                <a:cs typeface="Montserrat"/>
              </a:rPr>
              <a:t>Coordinator </a:t>
            </a:r>
            <a:r>
              <a:rPr sz="1400" dirty="0">
                <a:solidFill>
                  <a:srgbClr val="19233E"/>
                </a:solidFill>
                <a:latin typeface="Montserrat" panose="02000505000000020004" pitchFamily="2" charset="0"/>
                <a:cs typeface="Montserrat"/>
              </a:rPr>
              <a:t>or</a:t>
            </a:r>
            <a:r>
              <a:rPr lang="en-AU" sz="1400" dirty="0">
                <a:solidFill>
                  <a:srgbClr val="19233E"/>
                </a:solidFill>
                <a:latin typeface="Montserrat" panose="02000505000000020004" pitchFamily="2" charset="0"/>
                <a:cs typeface="Montserrat"/>
              </a:rPr>
              <a:t> </a:t>
            </a:r>
            <a:r>
              <a:rPr sz="1400" dirty="0">
                <a:solidFill>
                  <a:srgbClr val="19233E"/>
                </a:solidFill>
                <a:latin typeface="Montserrat" panose="02000505000000020004" pitchFamily="2" charset="0"/>
                <a:cs typeface="Montserrat"/>
              </a:rPr>
              <a:t>planner about </a:t>
            </a:r>
            <a:r>
              <a:rPr sz="1400" spc="-5" dirty="0">
                <a:solidFill>
                  <a:srgbClr val="19233E"/>
                </a:solidFill>
                <a:latin typeface="Montserrat" panose="02000505000000020004" pitchFamily="2" charset="0"/>
                <a:cs typeface="Montserrat"/>
              </a:rPr>
              <a:t>the </a:t>
            </a:r>
            <a:r>
              <a:rPr sz="1400" dirty="0">
                <a:solidFill>
                  <a:srgbClr val="19233E"/>
                </a:solidFill>
                <a:latin typeface="Montserrat" panose="02000505000000020004" pitchFamily="2" charset="0"/>
                <a:cs typeface="Montserrat"/>
              </a:rPr>
              <a:t>supports needed </a:t>
            </a:r>
            <a:br>
              <a:rPr lang="en-AU" sz="1400" dirty="0">
                <a:solidFill>
                  <a:srgbClr val="19233E"/>
                </a:solidFill>
                <a:latin typeface="Montserrat" panose="02000505000000020004" pitchFamily="2" charset="0"/>
                <a:cs typeface="Montserrat"/>
              </a:rPr>
            </a:br>
            <a:r>
              <a:rPr sz="1400" spc="-5" dirty="0">
                <a:solidFill>
                  <a:srgbClr val="19233E"/>
                </a:solidFill>
                <a:latin typeface="Montserrat" panose="02000505000000020004" pitchFamily="2" charset="0"/>
                <a:cs typeface="Montserrat"/>
              </a:rPr>
              <a:t>to </a:t>
            </a:r>
            <a:r>
              <a:rPr sz="1400" dirty="0">
                <a:solidFill>
                  <a:srgbClr val="19233E"/>
                </a:solidFill>
                <a:latin typeface="Montserrat" panose="02000505000000020004" pitchFamily="2" charset="0"/>
                <a:cs typeface="Montserrat"/>
              </a:rPr>
              <a:t>achieve post</a:t>
            </a:r>
            <a:r>
              <a:rPr lang="en-AU" sz="1400" dirty="0">
                <a:solidFill>
                  <a:srgbClr val="19233E"/>
                </a:solidFill>
                <a:latin typeface="Montserrat" panose="02000505000000020004" pitchFamily="2" charset="0"/>
                <a:cs typeface="Montserrat"/>
              </a:rPr>
              <a:t> </a:t>
            </a:r>
            <a:r>
              <a:rPr sz="1400" dirty="0">
                <a:solidFill>
                  <a:srgbClr val="19233E"/>
                </a:solidFill>
                <a:latin typeface="Montserrat" panose="02000505000000020004" pitchFamily="2" charset="0"/>
                <a:cs typeface="Montserrat"/>
              </a:rPr>
              <a:t>school</a:t>
            </a:r>
            <a:r>
              <a:rPr sz="1400" spc="-75" dirty="0">
                <a:solidFill>
                  <a:srgbClr val="19233E"/>
                </a:solidFill>
                <a:latin typeface="Montserrat" panose="02000505000000020004" pitchFamily="2" charset="0"/>
                <a:cs typeface="Montserrat"/>
              </a:rPr>
              <a:t> </a:t>
            </a:r>
            <a:r>
              <a:rPr sz="1400" dirty="0">
                <a:solidFill>
                  <a:srgbClr val="19233E"/>
                </a:solidFill>
                <a:latin typeface="Montserrat" panose="02000505000000020004" pitchFamily="2" charset="0"/>
                <a:cs typeface="Montserrat"/>
              </a:rPr>
              <a:t>goals</a:t>
            </a:r>
            <a:r>
              <a:rPr lang="en-AU" sz="1400" dirty="0">
                <a:solidFill>
                  <a:srgbClr val="19233E"/>
                </a:solidFill>
                <a:latin typeface="Montserrat" panose="02000505000000020004" pitchFamily="2" charset="0"/>
                <a:cs typeface="Montserrat"/>
              </a:rPr>
              <a:t>.</a:t>
            </a:r>
          </a:p>
        </p:txBody>
      </p:sp>
      <p:sp>
        <p:nvSpPr>
          <p:cNvPr id="37" name="Title 1">
            <a:extLst>
              <a:ext uri="{FF2B5EF4-FFF2-40B4-BE49-F238E27FC236}">
                <a16:creationId xmlns:a16="http://schemas.microsoft.com/office/drawing/2014/main" id="{BA3C131B-D4AB-4D8C-92A7-D1E92D2E8D5F}"/>
              </a:ext>
            </a:extLst>
          </p:cNvPr>
          <p:cNvSpPr txBox="1">
            <a:spLocks/>
          </p:cNvSpPr>
          <p:nvPr/>
        </p:nvSpPr>
        <p:spPr>
          <a:xfrm>
            <a:off x="336071" y="399216"/>
            <a:ext cx="5034262" cy="978729"/>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Pathways and options </a:t>
            </a:r>
            <a:br>
              <a:rPr lang="en-US" sz="3200" dirty="0">
                <a:solidFill>
                  <a:srgbClr val="006FBA"/>
                </a:solidFill>
                <a:latin typeface="Montserrat ExtraBold" panose="00000900000000000000" pitchFamily="2" charset="0"/>
                <a:ea typeface="+mn-ea"/>
                <a:cs typeface="+mn-cs"/>
              </a:rPr>
            </a:br>
            <a:r>
              <a:rPr lang="en-US" sz="3200" dirty="0">
                <a:latin typeface="Montserrat ExtraBold" panose="00000900000000000000" pitchFamily="2" charset="0"/>
                <a:ea typeface="+mn-ea"/>
                <a:cs typeface="+mn-cs"/>
              </a:rPr>
              <a:t>for young people</a:t>
            </a:r>
          </a:p>
        </p:txBody>
      </p:sp>
    </p:spTree>
    <p:extLst>
      <p:ext uri="{BB962C8B-B14F-4D97-AF65-F5344CB8AC3E}">
        <p14:creationId xmlns:p14="http://schemas.microsoft.com/office/powerpoint/2010/main" val="79137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5CC1E556-8A73-41CC-A408-BC1B138032FB}"/>
              </a:ext>
            </a:extLst>
          </p:cNvPr>
          <p:cNvSpPr txBox="1"/>
          <p:nvPr/>
        </p:nvSpPr>
        <p:spPr>
          <a:xfrm>
            <a:off x="447411" y="1895997"/>
            <a:ext cx="3591581" cy="1665032"/>
          </a:xfrm>
          <a:prstGeom prst="rect">
            <a:avLst/>
          </a:prstGeom>
          <a:ln w="9144">
            <a:noFill/>
          </a:ln>
        </p:spPr>
        <p:txBody>
          <a:bodyPr vert="horz" wrap="square" lIns="36000" tIns="52069" rIns="36000" bIns="54000" rtlCol="0">
            <a:spAutoFit/>
          </a:bodyPr>
          <a:lstStyle/>
          <a:p>
            <a:pPr marL="193675" marR="208279" indent="-193675">
              <a:lnSpc>
                <a:spcPct val="108100"/>
              </a:lnSpc>
              <a:spcBef>
                <a:spcPts val="300"/>
              </a:spcBef>
              <a:buFont typeface="Arial" panose="020B0604020202020204" pitchFamily="34" charset="0"/>
              <a:buChar char="•"/>
            </a:pPr>
            <a:r>
              <a:rPr lang="en-AU" sz="1500" dirty="0" err="1">
                <a:solidFill>
                  <a:srgbClr val="006FBA"/>
                </a:solidFill>
                <a:latin typeface="Montserrat" panose="02000505000000020004" pitchFamily="2" charset="0"/>
                <a:cs typeface="Calibri"/>
                <a:hlinkClick r:id="rId2">
                  <a:extLst>
                    <a:ext uri="{A12FA001-AC4F-418D-AE19-62706E023703}">
                      <ahyp:hlinkClr xmlns:ahyp="http://schemas.microsoft.com/office/drawing/2018/hyperlinkcolor" val="tx"/>
                    </a:ext>
                  </a:extLst>
                </a:hlinkClick>
              </a:rPr>
              <a:t>jobactive</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to get</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people into work,</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including people with</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disability</a:t>
            </a:r>
            <a:endParaRPr sz="1500" dirty="0">
              <a:latin typeface="Montserrat" panose="02000505000000020004" pitchFamily="2" charset="0"/>
              <a:cs typeface="Calibri"/>
            </a:endParaRPr>
          </a:p>
          <a:p>
            <a:pPr marL="193675" marR="196215" indent="-193675">
              <a:lnSpc>
                <a:spcPct val="107800"/>
              </a:lnSpc>
              <a:spcBef>
                <a:spcPts val="600"/>
              </a:spcBef>
              <a:buFont typeface="Arial" panose="020B0604020202020204" pitchFamily="34" charset="0"/>
              <a:buChar char="•"/>
            </a:pPr>
            <a:r>
              <a:rPr lang="en-AU" sz="1500" dirty="0">
                <a:solidFill>
                  <a:srgbClr val="19233E"/>
                </a:solidFill>
                <a:latin typeface="Montserrat" panose="02000505000000020004" pitchFamily="2" charset="0"/>
                <a:cs typeface="Calibri"/>
              </a:rPr>
              <a:t>A </a:t>
            </a:r>
            <a:r>
              <a:rPr lang="en-AU" sz="1500" b="1" dirty="0" err="1">
                <a:solidFill>
                  <a:srgbClr val="19233E"/>
                </a:solidFill>
                <a:latin typeface="Montserrat" panose="02000505000000020004" pitchFamily="2" charset="0"/>
                <a:cs typeface="Calibri"/>
              </a:rPr>
              <a:t>jobactive</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provider</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can support you to</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access support to find</a:t>
            </a:r>
            <a:r>
              <a:rPr lang="en-AU" sz="1500" dirty="0">
                <a:solidFill>
                  <a:srgbClr val="19233E"/>
                </a:solidFill>
                <a:latin typeface="Montserrat" panose="02000505000000020004" pitchFamily="2" charset="0"/>
                <a:cs typeface="Calibri"/>
              </a:rPr>
              <a:t> </a:t>
            </a:r>
            <a:r>
              <a:rPr sz="1500" dirty="0">
                <a:solidFill>
                  <a:srgbClr val="19233E"/>
                </a:solidFill>
                <a:latin typeface="Montserrat" panose="02000505000000020004" pitchFamily="2" charset="0"/>
                <a:cs typeface="Calibri"/>
              </a:rPr>
              <a:t>and keep a job</a:t>
            </a:r>
            <a:endParaRPr lang="en-AU" sz="1500" dirty="0">
              <a:solidFill>
                <a:srgbClr val="19233E"/>
              </a:solidFill>
              <a:latin typeface="Montserrat" panose="02000505000000020004" pitchFamily="2" charset="0"/>
              <a:cs typeface="Calibri"/>
            </a:endParaRPr>
          </a:p>
        </p:txBody>
      </p:sp>
      <p:sp>
        <p:nvSpPr>
          <p:cNvPr id="7" name="object 4">
            <a:extLst>
              <a:ext uri="{FF2B5EF4-FFF2-40B4-BE49-F238E27FC236}">
                <a16:creationId xmlns:a16="http://schemas.microsoft.com/office/drawing/2014/main" id="{FDA50255-7D4D-4DA3-B21E-678793A40FDF}"/>
              </a:ext>
            </a:extLst>
          </p:cNvPr>
          <p:cNvSpPr/>
          <p:nvPr/>
        </p:nvSpPr>
        <p:spPr>
          <a:xfrm>
            <a:off x="620913" y="1515666"/>
            <a:ext cx="1697414" cy="332114"/>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67ED087D-B7C6-4698-8F51-8A679B9B5FCD}"/>
              </a:ext>
            </a:extLst>
          </p:cNvPr>
          <p:cNvSpPr/>
          <p:nvPr/>
        </p:nvSpPr>
        <p:spPr>
          <a:xfrm>
            <a:off x="2615380" y="3937161"/>
            <a:ext cx="1259890" cy="937449"/>
          </a:xfrm>
          <a:prstGeom prst="rect">
            <a:avLst/>
          </a:prstGeom>
          <a:blipFill>
            <a:blip r:embed="rId4" cstate="print"/>
            <a:stretch>
              <a:fillRect/>
            </a:stretch>
          </a:blipFill>
        </p:spPr>
        <p:txBody>
          <a:bodyPr wrap="square" lIns="0" tIns="0" rIns="0" bIns="0" rtlCol="0"/>
          <a:lstStyle/>
          <a:p>
            <a:endParaRPr/>
          </a:p>
        </p:txBody>
      </p:sp>
      <p:sp>
        <p:nvSpPr>
          <p:cNvPr id="9" name="object 12">
            <a:extLst>
              <a:ext uri="{FF2B5EF4-FFF2-40B4-BE49-F238E27FC236}">
                <a16:creationId xmlns:a16="http://schemas.microsoft.com/office/drawing/2014/main" id="{DCD4A0C1-64C6-42B8-8871-DA902FE751B5}"/>
              </a:ext>
            </a:extLst>
          </p:cNvPr>
          <p:cNvSpPr/>
          <p:nvPr/>
        </p:nvSpPr>
        <p:spPr>
          <a:xfrm>
            <a:off x="9278020" y="1895997"/>
            <a:ext cx="1854861" cy="596537"/>
          </a:xfrm>
          <a:prstGeom prst="rect">
            <a:avLst/>
          </a:prstGeom>
          <a:blipFill>
            <a:blip r:embed="rId5" cstate="print"/>
            <a:stretch>
              <a:fillRect/>
            </a:stretch>
          </a:blipFill>
        </p:spPr>
        <p:txBody>
          <a:bodyPr wrap="square" lIns="0" tIns="0" rIns="0" bIns="0" rtlCol="0"/>
          <a:lstStyle/>
          <a:p>
            <a:endParaRPr/>
          </a:p>
        </p:txBody>
      </p:sp>
      <p:sp>
        <p:nvSpPr>
          <p:cNvPr id="10" name="object 16">
            <a:extLst>
              <a:ext uri="{FF2B5EF4-FFF2-40B4-BE49-F238E27FC236}">
                <a16:creationId xmlns:a16="http://schemas.microsoft.com/office/drawing/2014/main" id="{466C0C7D-F018-4DE8-9CFD-39A2F7F7B116}"/>
              </a:ext>
            </a:extLst>
          </p:cNvPr>
          <p:cNvSpPr/>
          <p:nvPr/>
        </p:nvSpPr>
        <p:spPr>
          <a:xfrm>
            <a:off x="10012219" y="3138444"/>
            <a:ext cx="1222906" cy="921839"/>
          </a:xfrm>
          <a:prstGeom prst="rect">
            <a:avLst/>
          </a:prstGeom>
          <a:blipFill>
            <a:blip r:embed="rId6" cstate="print"/>
            <a:stretch>
              <a:fillRect/>
            </a:stretch>
          </a:blipFill>
        </p:spPr>
        <p:txBody>
          <a:bodyPr wrap="square" lIns="0" tIns="0" rIns="0" bIns="0" rtlCol="0"/>
          <a:lstStyle/>
          <a:p>
            <a:endParaRPr/>
          </a:p>
        </p:txBody>
      </p:sp>
      <p:sp>
        <p:nvSpPr>
          <p:cNvPr id="15" name="Rectangle: Rounded Corners 14">
            <a:extLst>
              <a:ext uri="{FF2B5EF4-FFF2-40B4-BE49-F238E27FC236}">
                <a16:creationId xmlns:a16="http://schemas.microsoft.com/office/drawing/2014/main" id="{5C340549-AC6F-4E89-962F-0718B81D12F9}"/>
              </a:ext>
            </a:extLst>
          </p:cNvPr>
          <p:cNvSpPr/>
          <p:nvPr/>
        </p:nvSpPr>
        <p:spPr>
          <a:xfrm>
            <a:off x="362135" y="1351206"/>
            <a:ext cx="3559316" cy="2208193"/>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   </a:t>
            </a:r>
          </a:p>
        </p:txBody>
      </p:sp>
      <p:sp>
        <p:nvSpPr>
          <p:cNvPr id="20" name="object 5">
            <a:extLst>
              <a:ext uri="{FF2B5EF4-FFF2-40B4-BE49-F238E27FC236}">
                <a16:creationId xmlns:a16="http://schemas.microsoft.com/office/drawing/2014/main" id="{17A88E03-A306-4941-B4E0-3C2BA62DF042}"/>
              </a:ext>
            </a:extLst>
          </p:cNvPr>
          <p:cNvSpPr txBox="1"/>
          <p:nvPr/>
        </p:nvSpPr>
        <p:spPr>
          <a:xfrm>
            <a:off x="4076602" y="3044628"/>
            <a:ext cx="7260699" cy="1665032"/>
          </a:xfrm>
          <a:prstGeom prst="rect">
            <a:avLst/>
          </a:prstGeom>
          <a:ln w="9144">
            <a:noFill/>
          </a:ln>
        </p:spPr>
        <p:txBody>
          <a:bodyPr vert="horz" wrap="square" lIns="36000" tIns="52069" rIns="36000" bIns="54000" rtlCol="0">
            <a:spAutoFit/>
          </a:bodyPr>
          <a:lstStyle/>
          <a:p>
            <a:pPr marL="268288" marR="73660" indent="-179388">
              <a:lnSpc>
                <a:spcPct val="108100"/>
              </a:lnSpc>
              <a:spcBef>
                <a:spcPts val="300"/>
              </a:spcBef>
              <a:buFont typeface="Arial" panose="020B0604020202020204" pitchFamily="34" charset="0"/>
              <a:buChar char="•"/>
            </a:pPr>
            <a:r>
              <a:rPr lang="en-US" sz="1500" spc="-10" dirty="0">
                <a:solidFill>
                  <a:srgbClr val="19233E"/>
                </a:solidFill>
                <a:latin typeface="Montserrat" panose="02000505000000020004" pitchFamily="2" charset="0"/>
                <a:cs typeface="Calibri"/>
                <a:hlinkClick r:id="rId7"/>
              </a:rPr>
              <a:t>Centrelink</a:t>
            </a:r>
            <a:r>
              <a:rPr lang="en-US" sz="1500" spc="-10" dirty="0">
                <a:solidFill>
                  <a:srgbClr val="19233E"/>
                </a:solidFill>
                <a:latin typeface="Montserrat" panose="02000505000000020004" pitchFamily="2" charset="0"/>
                <a:cs typeface="Calibri"/>
              </a:rPr>
              <a:t> p</a:t>
            </a:r>
            <a:r>
              <a:rPr lang="en-US" sz="1500" dirty="0">
                <a:solidFill>
                  <a:srgbClr val="19233E"/>
                </a:solidFill>
                <a:latin typeface="Montserrat" panose="02000505000000020004" pitchFamily="2" charset="0"/>
                <a:cs typeface="Calibri"/>
              </a:rPr>
              <a:t>rovides job seeker support and financial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support information for people over 16, including the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disability support pension, sickness allowance, mobility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allowance and pensioner education supplement</a:t>
            </a:r>
            <a:endParaRPr lang="en-US" sz="1500" dirty="0">
              <a:latin typeface="Montserrat" panose="02000505000000020004" pitchFamily="2" charset="0"/>
              <a:cs typeface="Calibri"/>
            </a:endParaRPr>
          </a:p>
          <a:p>
            <a:pPr marL="268288" marR="106045" indent="-179388">
              <a:lnSpc>
                <a:spcPct val="107900"/>
              </a:lnSpc>
              <a:spcBef>
                <a:spcPts val="600"/>
              </a:spcBef>
              <a:buFont typeface="Arial" panose="020B0604020202020204" pitchFamily="34" charset="0"/>
              <a:buChar char="•"/>
            </a:pPr>
            <a:r>
              <a:rPr lang="en-US" sz="1500" dirty="0">
                <a:solidFill>
                  <a:srgbClr val="19233E"/>
                </a:solidFill>
                <a:latin typeface="Montserrat" panose="02000505000000020004" pitchFamily="2" charset="0"/>
                <a:cs typeface="Calibri"/>
              </a:rPr>
              <a:t>To receive the disability support pension, you may need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to attend a </a:t>
            </a:r>
            <a:r>
              <a:rPr lang="en-US" sz="1500" spc="-10" dirty="0">
                <a:solidFill>
                  <a:srgbClr val="19233E"/>
                </a:solidFill>
                <a:latin typeface="Montserrat" panose="02000505000000020004" pitchFamily="2" charset="0"/>
                <a:cs typeface="Calibri"/>
                <a:hlinkClick r:id="rId8"/>
              </a:rPr>
              <a:t>Job Capacity Assessment</a:t>
            </a:r>
            <a:endParaRPr lang="en-US" sz="1500" spc="-10" dirty="0">
              <a:solidFill>
                <a:srgbClr val="19233E"/>
              </a:solidFill>
              <a:latin typeface="Montserrat" panose="02000505000000020004" pitchFamily="2" charset="0"/>
              <a:cs typeface="Calibri"/>
            </a:endParaRPr>
          </a:p>
        </p:txBody>
      </p:sp>
      <p:sp>
        <p:nvSpPr>
          <p:cNvPr id="21" name="Rectangle: Rounded Corners 20">
            <a:extLst>
              <a:ext uri="{FF2B5EF4-FFF2-40B4-BE49-F238E27FC236}">
                <a16:creationId xmlns:a16="http://schemas.microsoft.com/office/drawing/2014/main" id="{41774114-8357-4D7D-A11B-F0F2B6209E12}"/>
              </a:ext>
            </a:extLst>
          </p:cNvPr>
          <p:cNvSpPr/>
          <p:nvPr/>
        </p:nvSpPr>
        <p:spPr>
          <a:xfrm>
            <a:off x="4043670" y="2940228"/>
            <a:ext cx="7293631" cy="1808516"/>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2" name="Title 1">
            <a:extLst>
              <a:ext uri="{FF2B5EF4-FFF2-40B4-BE49-F238E27FC236}">
                <a16:creationId xmlns:a16="http://schemas.microsoft.com/office/drawing/2014/main" id="{DD00AEB3-98C4-4F70-AC92-AEB4435FD460}"/>
              </a:ext>
            </a:extLst>
          </p:cNvPr>
          <p:cNvSpPr txBox="1">
            <a:spLocks/>
          </p:cNvSpPr>
          <p:nvPr/>
        </p:nvSpPr>
        <p:spPr>
          <a:xfrm>
            <a:off x="371854" y="567504"/>
            <a:ext cx="11561527" cy="5909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600" dirty="0">
                <a:solidFill>
                  <a:srgbClr val="006FBA"/>
                </a:solidFill>
                <a:latin typeface="Montserrat ExtraBold" panose="00000900000000000000" pitchFamily="2" charset="0"/>
                <a:ea typeface="+mn-ea"/>
                <a:cs typeface="+mn-cs"/>
              </a:rPr>
              <a:t>Australian Government </a:t>
            </a:r>
            <a:r>
              <a:rPr lang="en-US" sz="3600" dirty="0">
                <a:latin typeface="Montserrat ExtraBold" panose="00000900000000000000" pitchFamily="2" charset="0"/>
                <a:ea typeface="+mn-ea"/>
                <a:cs typeface="+mn-cs"/>
              </a:rPr>
              <a:t>employment supports</a:t>
            </a:r>
          </a:p>
        </p:txBody>
      </p:sp>
      <p:sp>
        <p:nvSpPr>
          <p:cNvPr id="28" name="object 5">
            <a:extLst>
              <a:ext uri="{FF2B5EF4-FFF2-40B4-BE49-F238E27FC236}">
                <a16:creationId xmlns:a16="http://schemas.microsoft.com/office/drawing/2014/main" id="{805B5E81-019F-442E-8269-141BA20E21EF}"/>
              </a:ext>
            </a:extLst>
          </p:cNvPr>
          <p:cNvSpPr txBox="1"/>
          <p:nvPr/>
        </p:nvSpPr>
        <p:spPr>
          <a:xfrm>
            <a:off x="4180229" y="1330241"/>
            <a:ext cx="7054895" cy="1489022"/>
          </a:xfrm>
          <a:prstGeom prst="rect">
            <a:avLst/>
          </a:prstGeom>
          <a:ln w="9144">
            <a:noFill/>
          </a:ln>
        </p:spPr>
        <p:txBody>
          <a:bodyPr vert="horz" wrap="square" lIns="36000" tIns="52069" rIns="36000" bIns="54000" rtlCol="0">
            <a:spAutoFit/>
          </a:bodyPr>
          <a:lstStyle/>
          <a:p>
            <a:pPr marL="179388" marR="151765" indent="-179388">
              <a:lnSpc>
                <a:spcPct val="107900"/>
              </a:lnSpc>
              <a:spcBef>
                <a:spcPts val="300"/>
              </a:spcBef>
              <a:buFont typeface="Arial" panose="020B0604020202020204" pitchFamily="34" charset="0"/>
              <a:buChar char="•"/>
            </a:pPr>
            <a:r>
              <a:rPr lang="en-US" sz="1500" spc="-10" dirty="0">
                <a:solidFill>
                  <a:srgbClr val="19233E"/>
                </a:solidFill>
                <a:latin typeface="Montserrat" panose="02000505000000020004" pitchFamily="2" charset="0"/>
                <a:cs typeface="Calibri"/>
                <a:hlinkClick r:id="rId9"/>
              </a:rPr>
              <a:t>Job Access</a:t>
            </a:r>
            <a:r>
              <a:rPr lang="en-US" sz="1500" spc="-10" dirty="0">
                <a:solidFill>
                  <a:srgbClr val="19233E"/>
                </a:solidFill>
                <a:latin typeface="Montserrat" panose="02000505000000020004" pitchFamily="2" charset="0"/>
                <a:cs typeface="Calibri"/>
              </a:rPr>
              <a:t> p</a:t>
            </a:r>
            <a:r>
              <a:rPr lang="en-US" sz="1500" dirty="0">
                <a:solidFill>
                  <a:srgbClr val="19233E"/>
                </a:solidFill>
                <a:latin typeface="Montserrat" panose="02000505000000020004" pitchFamily="2" charset="0"/>
                <a:cs typeface="Calibri"/>
              </a:rPr>
              <a:t>rovides advice on employment support for people with disability</a:t>
            </a:r>
            <a:endParaRPr lang="en-US" sz="1500" dirty="0">
              <a:latin typeface="Montserrat" panose="02000505000000020004" pitchFamily="2" charset="0"/>
              <a:cs typeface="Calibri"/>
            </a:endParaRPr>
          </a:p>
          <a:p>
            <a:pPr marL="179388" marR="144780" indent="-179388">
              <a:lnSpc>
                <a:spcPct val="107900"/>
              </a:lnSpc>
              <a:spcBef>
                <a:spcPts val="600"/>
              </a:spcBef>
              <a:buFont typeface="Arial" panose="020B0604020202020204" pitchFamily="34" charset="0"/>
              <a:buChar char="•"/>
            </a:pPr>
            <a:r>
              <a:rPr lang="en-US" sz="1500" dirty="0">
                <a:solidFill>
                  <a:srgbClr val="19233E"/>
                </a:solidFill>
                <a:latin typeface="Montserrat" panose="02000505000000020004" pitchFamily="2" charset="0"/>
                <a:cs typeface="Calibri"/>
              </a:rPr>
              <a:t>Job Access can provide information on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Disability Employment Services (DES)</a:t>
            </a:r>
            <a:endParaRPr lang="en-US" sz="1500" dirty="0">
              <a:latin typeface="Montserrat" panose="02000505000000020004" pitchFamily="2" charset="0"/>
              <a:cs typeface="Calibri"/>
            </a:endParaRPr>
          </a:p>
          <a:p>
            <a:pPr marL="179388" indent="-179388">
              <a:lnSpc>
                <a:spcPct val="100000"/>
              </a:lnSpc>
              <a:spcBef>
                <a:spcPts val="600"/>
              </a:spcBef>
              <a:buFont typeface="Arial" panose="020B0604020202020204" pitchFamily="34" charset="0"/>
              <a:buChar char="•"/>
            </a:pPr>
            <a:r>
              <a:rPr lang="en-US" sz="1500" dirty="0">
                <a:solidFill>
                  <a:srgbClr val="19233E"/>
                </a:solidFill>
                <a:latin typeface="Montserrat" panose="02000505000000020004" pitchFamily="2" charset="0"/>
                <a:cs typeface="Calibri"/>
              </a:rPr>
              <a:t>Call </a:t>
            </a:r>
            <a:r>
              <a:rPr lang="en-US" sz="1500" b="1" dirty="0">
                <a:solidFill>
                  <a:srgbClr val="19233E"/>
                </a:solidFill>
                <a:latin typeface="Montserrat" panose="02000505000000020004" pitchFamily="2" charset="0"/>
                <a:cs typeface="Montserrat SemiBold"/>
              </a:rPr>
              <a:t>1800 464 800</a:t>
            </a:r>
            <a:endParaRPr lang="en-US" sz="1500" dirty="0">
              <a:latin typeface="Montserrat" panose="02000505000000020004" pitchFamily="2" charset="0"/>
              <a:cs typeface="Montserrat SemiBold"/>
            </a:endParaRPr>
          </a:p>
        </p:txBody>
      </p:sp>
      <p:sp>
        <p:nvSpPr>
          <p:cNvPr id="30" name="Rectangle: Rounded Corners 29">
            <a:extLst>
              <a:ext uri="{FF2B5EF4-FFF2-40B4-BE49-F238E27FC236}">
                <a16:creationId xmlns:a16="http://schemas.microsoft.com/office/drawing/2014/main" id="{2FB12FCC-0F7C-4F0D-9C44-961967C1BBA1}"/>
              </a:ext>
            </a:extLst>
          </p:cNvPr>
          <p:cNvSpPr/>
          <p:nvPr/>
        </p:nvSpPr>
        <p:spPr>
          <a:xfrm>
            <a:off x="4043672" y="1342074"/>
            <a:ext cx="7293630" cy="1472289"/>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   </a:t>
            </a:r>
          </a:p>
        </p:txBody>
      </p:sp>
      <p:sp>
        <p:nvSpPr>
          <p:cNvPr id="31" name="object 5">
            <a:extLst>
              <a:ext uri="{FF2B5EF4-FFF2-40B4-BE49-F238E27FC236}">
                <a16:creationId xmlns:a16="http://schemas.microsoft.com/office/drawing/2014/main" id="{13972D69-B423-42DD-A1AC-F9F392EED836}"/>
              </a:ext>
            </a:extLst>
          </p:cNvPr>
          <p:cNvSpPr txBox="1"/>
          <p:nvPr/>
        </p:nvSpPr>
        <p:spPr>
          <a:xfrm>
            <a:off x="361247" y="3881745"/>
            <a:ext cx="3434900" cy="2662228"/>
          </a:xfrm>
          <a:prstGeom prst="rect">
            <a:avLst/>
          </a:prstGeom>
          <a:ln w="9144">
            <a:noFill/>
          </a:ln>
        </p:spPr>
        <p:txBody>
          <a:bodyPr vert="horz" wrap="square" lIns="36000" tIns="52069" rIns="36000" bIns="54000" rtlCol="0">
            <a:spAutoFit/>
          </a:bodyPr>
          <a:lstStyle/>
          <a:p>
            <a:pPr marL="268288" marR="275590" indent="-179388">
              <a:lnSpc>
                <a:spcPct val="108000"/>
              </a:lnSpc>
              <a:spcBef>
                <a:spcPts val="300"/>
              </a:spcBef>
              <a:buFont typeface="Arial" panose="020B0604020202020204" pitchFamily="34" charset="0"/>
              <a:buChar char="•"/>
            </a:pPr>
            <a:r>
              <a:rPr lang="en-US" sz="1500" dirty="0">
                <a:solidFill>
                  <a:srgbClr val="19233E"/>
                </a:solidFill>
                <a:latin typeface="Montserrat" panose="02000505000000020004" pitchFamily="2" charset="0"/>
                <a:cs typeface="Calibri"/>
                <a:hlinkClick r:id="rId10"/>
              </a:rPr>
              <a:t>Transition to Work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supports young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people aged 15–21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on their journey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to enter employment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or complete education. </a:t>
            </a:r>
            <a:br>
              <a:rPr lang="en-US" sz="1500" dirty="0">
                <a:solidFill>
                  <a:srgbClr val="19233E"/>
                </a:solidFill>
                <a:latin typeface="Montserrat" panose="02000505000000020004" pitchFamily="2" charset="0"/>
                <a:cs typeface="Calibri"/>
              </a:rPr>
            </a:br>
            <a:r>
              <a:rPr lang="en-US" sz="1500" dirty="0">
                <a:solidFill>
                  <a:srgbClr val="19233E"/>
                </a:solidFill>
                <a:latin typeface="Montserrat" panose="02000505000000020004" pitchFamily="2" charset="0"/>
                <a:cs typeface="Calibri"/>
              </a:rPr>
              <a:t>The service is available through </a:t>
            </a:r>
            <a:r>
              <a:rPr lang="en-US" sz="1500" dirty="0" err="1">
                <a:solidFill>
                  <a:srgbClr val="19233E"/>
                </a:solidFill>
                <a:latin typeface="Montserrat" panose="02000505000000020004" pitchFamily="2" charset="0"/>
                <a:cs typeface="Calibri"/>
              </a:rPr>
              <a:t>jobactive</a:t>
            </a:r>
            <a:endParaRPr lang="en-US" sz="1500" dirty="0">
              <a:latin typeface="Montserrat" panose="02000505000000020004" pitchFamily="2" charset="0"/>
              <a:cs typeface="Calibri"/>
            </a:endParaRPr>
          </a:p>
          <a:p>
            <a:pPr marL="268288" marR="191135" indent="-179388">
              <a:lnSpc>
                <a:spcPct val="107500"/>
              </a:lnSpc>
              <a:spcBef>
                <a:spcPts val="600"/>
              </a:spcBef>
              <a:buFont typeface="Arial" panose="020B0604020202020204" pitchFamily="34" charset="0"/>
              <a:buChar char="•"/>
            </a:pPr>
            <a:r>
              <a:rPr lang="en-US" sz="1500" dirty="0">
                <a:solidFill>
                  <a:srgbClr val="19233E"/>
                </a:solidFill>
                <a:latin typeface="Montserrat" panose="02000505000000020004" pitchFamily="2" charset="0"/>
                <a:cs typeface="Calibri"/>
                <a:hlinkClick r:id="rId11"/>
              </a:rPr>
              <a:t>Find a Provider</a:t>
            </a:r>
            <a:r>
              <a:rPr lang="en-US" sz="1500" dirty="0">
                <a:solidFill>
                  <a:srgbClr val="19233E"/>
                </a:solidFill>
                <a:latin typeface="Montserrat" panose="02000505000000020004" pitchFamily="2" charset="0"/>
                <a:cs typeface="Calibri"/>
              </a:rPr>
              <a:t> assists in locating the nearest provider</a:t>
            </a:r>
            <a:endParaRPr lang="en-US" sz="1500" dirty="0">
              <a:latin typeface="Montserrat" panose="02000505000000020004" pitchFamily="2" charset="0"/>
              <a:cs typeface="Calibri"/>
            </a:endParaRPr>
          </a:p>
        </p:txBody>
      </p:sp>
      <p:sp>
        <p:nvSpPr>
          <p:cNvPr id="33" name="Rectangle: Rounded Corners 32">
            <a:extLst>
              <a:ext uri="{FF2B5EF4-FFF2-40B4-BE49-F238E27FC236}">
                <a16:creationId xmlns:a16="http://schemas.microsoft.com/office/drawing/2014/main" id="{9C8A0AE4-868D-4CA5-802F-7E947C17B6C3}"/>
              </a:ext>
            </a:extLst>
          </p:cNvPr>
          <p:cNvSpPr/>
          <p:nvPr/>
        </p:nvSpPr>
        <p:spPr>
          <a:xfrm>
            <a:off x="312913" y="3723859"/>
            <a:ext cx="3608537" cy="2879225"/>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   </a:t>
            </a:r>
          </a:p>
        </p:txBody>
      </p:sp>
      <p:sp>
        <p:nvSpPr>
          <p:cNvPr id="18" name="object 5">
            <a:extLst>
              <a:ext uri="{FF2B5EF4-FFF2-40B4-BE49-F238E27FC236}">
                <a16:creationId xmlns:a16="http://schemas.microsoft.com/office/drawing/2014/main" id="{25E729DF-12B7-4EDC-B6A4-F78DDD8E0B89}"/>
              </a:ext>
            </a:extLst>
          </p:cNvPr>
          <p:cNvSpPr txBox="1"/>
          <p:nvPr/>
        </p:nvSpPr>
        <p:spPr>
          <a:xfrm>
            <a:off x="4134457" y="4971517"/>
            <a:ext cx="6998424" cy="1543973"/>
          </a:xfrm>
          <a:prstGeom prst="rect">
            <a:avLst/>
          </a:prstGeom>
          <a:ln w="9144">
            <a:noFill/>
          </a:ln>
        </p:spPr>
        <p:txBody>
          <a:bodyPr vert="horz" wrap="square" lIns="36000" tIns="52069" rIns="36000" bIns="54000" rtlCol="0">
            <a:spAutoFit/>
          </a:bodyPr>
          <a:lstStyle/>
          <a:p>
            <a:pPr marL="184150" marR="73660" indent="-184150">
              <a:lnSpc>
                <a:spcPct val="108100"/>
              </a:lnSpc>
              <a:spcBef>
                <a:spcPts val="409"/>
              </a:spcBef>
              <a:buFont typeface="Arial" panose="020B0604020202020204" pitchFamily="34" charset="0"/>
              <a:buChar char="•"/>
            </a:pPr>
            <a:r>
              <a:rPr lang="en-US" sz="1500" spc="-10" dirty="0">
                <a:solidFill>
                  <a:srgbClr val="19233E"/>
                </a:solidFill>
                <a:latin typeface="Montserrat" panose="02000505000000020004" pitchFamily="2" charset="0"/>
                <a:cs typeface="Calibri"/>
              </a:rPr>
              <a:t> The </a:t>
            </a:r>
            <a:r>
              <a:rPr lang="en-US" sz="1500" spc="-10" dirty="0">
                <a:solidFill>
                  <a:srgbClr val="19233E"/>
                </a:solidFill>
                <a:latin typeface="Montserrat" panose="02000505000000020004" pitchFamily="2" charset="0"/>
                <a:cs typeface="Calibri"/>
                <a:hlinkClick r:id="rId12"/>
              </a:rPr>
              <a:t>National Disability Insurance Scheme</a:t>
            </a:r>
            <a:r>
              <a:rPr lang="en-US" sz="1500" spc="-10" dirty="0">
                <a:solidFill>
                  <a:srgbClr val="19233E"/>
                </a:solidFill>
                <a:latin typeface="Montserrat" panose="02000505000000020004" pitchFamily="2" charset="0"/>
                <a:cs typeface="Calibri"/>
              </a:rPr>
              <a:t> (NDIS) access </a:t>
            </a:r>
            <a:br>
              <a:rPr lang="en-US" sz="1500" spc="-10" dirty="0">
                <a:solidFill>
                  <a:srgbClr val="19233E"/>
                </a:solidFill>
                <a:latin typeface="Montserrat" panose="02000505000000020004" pitchFamily="2" charset="0"/>
                <a:cs typeface="Calibri"/>
              </a:rPr>
            </a:br>
            <a:r>
              <a:rPr lang="en-US" sz="1500" spc="-10" dirty="0">
                <a:solidFill>
                  <a:srgbClr val="19233E"/>
                </a:solidFill>
                <a:latin typeface="Montserrat" panose="02000505000000020004" pitchFamily="2" charset="0"/>
                <a:cs typeface="Calibri"/>
              </a:rPr>
              <a:t>is available online.</a:t>
            </a:r>
          </a:p>
          <a:p>
            <a:pPr marL="184150" marR="73660" indent="-184150">
              <a:lnSpc>
                <a:spcPct val="108100"/>
              </a:lnSpc>
              <a:spcBef>
                <a:spcPts val="600"/>
              </a:spcBef>
              <a:buFont typeface="Arial" panose="020B0604020202020204" pitchFamily="34" charset="0"/>
              <a:buChar char="•"/>
            </a:pPr>
            <a:r>
              <a:rPr lang="en-US" sz="1500" spc="-10" dirty="0">
                <a:solidFill>
                  <a:srgbClr val="19233E"/>
                </a:solidFill>
                <a:latin typeface="Montserrat" panose="02000505000000020004" pitchFamily="2" charset="0"/>
                <a:cs typeface="Calibri"/>
              </a:rPr>
              <a:t>Information for NDIS participants on </a:t>
            </a:r>
            <a:r>
              <a:rPr lang="en-US" sz="1500" spc="-10" dirty="0">
                <a:solidFill>
                  <a:srgbClr val="19233E"/>
                </a:solidFill>
                <a:latin typeface="Montserrat" panose="02000505000000020004" pitchFamily="2" charset="0"/>
                <a:cs typeface="Calibri"/>
                <a:hlinkClick r:id="rId13"/>
              </a:rPr>
              <a:t>finding and keeping a job</a:t>
            </a:r>
            <a:endParaRPr lang="en-US" sz="1500" spc="-10" dirty="0">
              <a:solidFill>
                <a:srgbClr val="19233E"/>
              </a:solidFill>
              <a:latin typeface="Montserrat" panose="02000505000000020004" pitchFamily="2" charset="0"/>
              <a:cs typeface="Calibri"/>
            </a:endParaRPr>
          </a:p>
          <a:p>
            <a:pPr marL="179388" marR="73660" indent="-179388">
              <a:lnSpc>
                <a:spcPct val="108100"/>
              </a:lnSpc>
              <a:spcBef>
                <a:spcPts val="600"/>
              </a:spcBef>
              <a:buFont typeface="Arial" panose="020B0604020202020204" pitchFamily="34" charset="0"/>
              <a:buChar char="•"/>
            </a:pPr>
            <a:r>
              <a:rPr lang="en-US" sz="1500" spc="-10" dirty="0">
                <a:solidFill>
                  <a:srgbClr val="19233E"/>
                </a:solidFill>
                <a:latin typeface="Montserrat" panose="02000505000000020004" pitchFamily="2" charset="0"/>
                <a:cs typeface="Calibri"/>
              </a:rPr>
              <a:t>For more information on </a:t>
            </a:r>
            <a:r>
              <a:rPr lang="en-US" sz="1500" spc="-10" dirty="0">
                <a:solidFill>
                  <a:srgbClr val="19233E"/>
                </a:solidFill>
                <a:latin typeface="Montserrat" panose="02000505000000020004" pitchFamily="2" charset="0"/>
                <a:cs typeface="Calibri"/>
                <a:hlinkClick r:id="rId14"/>
              </a:rPr>
              <a:t>School Leavers Employment Supports</a:t>
            </a:r>
            <a:endParaRPr lang="en-US" sz="1500" spc="-10" dirty="0">
              <a:solidFill>
                <a:srgbClr val="19233E"/>
              </a:solidFill>
              <a:latin typeface="Montserrat" panose="02000505000000020004" pitchFamily="2" charset="0"/>
              <a:cs typeface="Calibri"/>
            </a:endParaRPr>
          </a:p>
          <a:p>
            <a:pPr marL="179388" marR="73660" indent="-179388">
              <a:lnSpc>
                <a:spcPct val="108100"/>
              </a:lnSpc>
              <a:spcBef>
                <a:spcPts val="409"/>
              </a:spcBef>
              <a:buFont typeface="Arial" panose="020B0604020202020204" pitchFamily="34" charset="0"/>
              <a:buChar char="•"/>
            </a:pPr>
            <a:r>
              <a:rPr lang="en-US" sz="1500" spc="-10" dirty="0">
                <a:solidFill>
                  <a:srgbClr val="19233E"/>
                </a:solidFill>
                <a:latin typeface="Montserrat" panose="02000505000000020004" pitchFamily="2" charset="0"/>
                <a:cs typeface="Calibri"/>
              </a:rPr>
              <a:t>Call </a:t>
            </a:r>
            <a:r>
              <a:rPr lang="en-US" sz="1500" b="1" spc="-10" dirty="0">
                <a:solidFill>
                  <a:srgbClr val="19233E"/>
                </a:solidFill>
                <a:latin typeface="Montserrat" panose="02000505000000020004" pitchFamily="2" charset="0"/>
                <a:cs typeface="Calibri"/>
              </a:rPr>
              <a:t>1800 800 110 </a:t>
            </a:r>
          </a:p>
        </p:txBody>
      </p:sp>
      <p:sp>
        <p:nvSpPr>
          <p:cNvPr id="19" name="Rectangle: Rounded Corners 18">
            <a:extLst>
              <a:ext uri="{FF2B5EF4-FFF2-40B4-BE49-F238E27FC236}">
                <a16:creationId xmlns:a16="http://schemas.microsoft.com/office/drawing/2014/main" id="{C773ACF6-9B32-4D9B-9371-142F2FB642DB}"/>
              </a:ext>
            </a:extLst>
          </p:cNvPr>
          <p:cNvSpPr/>
          <p:nvPr/>
        </p:nvSpPr>
        <p:spPr>
          <a:xfrm>
            <a:off x="4076602" y="4874610"/>
            <a:ext cx="7260700" cy="1627108"/>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    </a:t>
            </a:r>
          </a:p>
        </p:txBody>
      </p:sp>
      <p:pic>
        <p:nvPicPr>
          <p:cNvPr id="24" name="Picture 23">
            <a:extLst>
              <a:ext uri="{FF2B5EF4-FFF2-40B4-BE49-F238E27FC236}">
                <a16:creationId xmlns:a16="http://schemas.microsoft.com/office/drawing/2014/main" id="{350FC477-23C7-4EBA-BBB8-A55503D49EDA}"/>
              </a:ext>
            </a:extLst>
          </p:cNvPr>
          <p:cNvPicPr>
            <a:picLocks noChangeAspect="1"/>
          </p:cNvPicPr>
          <p:nvPr/>
        </p:nvPicPr>
        <p:blipFill>
          <a:blip r:embed="rId15"/>
          <a:stretch>
            <a:fillRect/>
          </a:stretch>
        </p:blipFill>
        <p:spPr>
          <a:xfrm>
            <a:off x="9956800" y="4899296"/>
            <a:ext cx="1333743" cy="693547"/>
          </a:xfrm>
          <a:prstGeom prst="rect">
            <a:avLst/>
          </a:prstGeom>
        </p:spPr>
      </p:pic>
    </p:spTree>
    <p:extLst>
      <p:ext uri="{BB962C8B-B14F-4D97-AF65-F5344CB8AC3E}">
        <p14:creationId xmlns:p14="http://schemas.microsoft.com/office/powerpoint/2010/main" val="17745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Pathways to </a:t>
            </a:r>
            <a:r>
              <a:rPr lang="en-US" dirty="0">
                <a:latin typeface="Montserrat ExtraBold" panose="00000900000000000000" pitchFamily="2" charset="0"/>
                <a:ea typeface="+mn-ea"/>
                <a:cs typeface="+mn-cs"/>
              </a:rPr>
              <a:t>employment support</a:t>
            </a:r>
          </a:p>
        </p:txBody>
      </p:sp>
      <p:sp>
        <p:nvSpPr>
          <p:cNvPr id="5" name="object 7">
            <a:extLst>
              <a:ext uri="{FF2B5EF4-FFF2-40B4-BE49-F238E27FC236}">
                <a16:creationId xmlns:a16="http://schemas.microsoft.com/office/drawing/2014/main" id="{2AD932BE-0168-45DD-989D-BE60B09E2159}"/>
              </a:ext>
            </a:extLst>
          </p:cNvPr>
          <p:cNvSpPr txBox="1"/>
          <p:nvPr/>
        </p:nvSpPr>
        <p:spPr>
          <a:xfrm>
            <a:off x="1044745" y="1706140"/>
            <a:ext cx="4863414" cy="3391953"/>
          </a:xfrm>
          <a:prstGeom prst="rect">
            <a:avLst/>
          </a:prstGeom>
        </p:spPr>
        <p:txBody>
          <a:bodyPr vert="horz" wrap="square" lIns="0" tIns="52069" rIns="0" bIns="0" rtlCol="0">
            <a:spAutoFit/>
          </a:bodyPr>
          <a:lstStyle/>
          <a:p>
            <a:pPr algn="ctr">
              <a:lnSpc>
                <a:spcPct val="100000"/>
              </a:lnSpc>
              <a:spcBef>
                <a:spcPts val="409"/>
              </a:spcBef>
            </a:pPr>
            <a:r>
              <a:rPr sz="1600" b="1" spc="-5" dirty="0">
                <a:solidFill>
                  <a:srgbClr val="19233E"/>
                </a:solidFill>
                <a:latin typeface="Montserrat ExtraBold"/>
                <a:cs typeface="Montserrat ExtraBold"/>
              </a:rPr>
              <a:t>Via the Department of </a:t>
            </a:r>
            <a:br>
              <a:rPr lang="en-AU" sz="1600" b="1" spc="-5" dirty="0">
                <a:solidFill>
                  <a:srgbClr val="19233E"/>
                </a:solidFill>
                <a:latin typeface="Montserrat ExtraBold"/>
                <a:cs typeface="Montserrat ExtraBold"/>
              </a:rPr>
            </a:br>
            <a:r>
              <a:rPr sz="1600" b="1" dirty="0">
                <a:solidFill>
                  <a:srgbClr val="19233E"/>
                </a:solidFill>
                <a:latin typeface="Montserrat ExtraBold"/>
                <a:cs typeface="Montserrat ExtraBold"/>
              </a:rPr>
              <a:t>Human </a:t>
            </a:r>
            <a:r>
              <a:rPr sz="1600" b="1" spc="-5" dirty="0">
                <a:solidFill>
                  <a:srgbClr val="19233E"/>
                </a:solidFill>
                <a:latin typeface="Montserrat ExtraBold"/>
                <a:cs typeface="Montserrat ExtraBold"/>
              </a:rPr>
              <a:t>Services,</a:t>
            </a:r>
            <a:r>
              <a:rPr sz="1600" b="1" spc="5" dirty="0">
                <a:solidFill>
                  <a:srgbClr val="19233E"/>
                </a:solidFill>
                <a:latin typeface="Montserrat ExtraBold"/>
                <a:cs typeface="Montserrat ExtraBold"/>
              </a:rPr>
              <a:t> </a:t>
            </a:r>
            <a:r>
              <a:rPr sz="1600" b="1" spc="-5" dirty="0">
                <a:solidFill>
                  <a:srgbClr val="19233E"/>
                </a:solidFill>
                <a:latin typeface="Montserrat ExtraBold"/>
                <a:cs typeface="Montserrat ExtraBold"/>
              </a:rPr>
              <a:t>Centrelink</a:t>
            </a:r>
            <a:endParaRPr sz="1600" dirty="0">
              <a:latin typeface="Montserrat ExtraBold"/>
              <a:cs typeface="Montserrat ExtraBold"/>
            </a:endParaRPr>
          </a:p>
          <a:p>
            <a:pPr algn="ctr">
              <a:lnSpc>
                <a:spcPct val="100000"/>
              </a:lnSpc>
              <a:spcBef>
                <a:spcPts val="600"/>
              </a:spcBef>
            </a:pPr>
            <a:r>
              <a:rPr sz="1600" b="1" dirty="0">
                <a:solidFill>
                  <a:srgbClr val="2A706E"/>
                </a:solidFill>
                <a:latin typeface="Montserrat" panose="02000505000000020004" pitchFamily="2" charset="0"/>
                <a:cs typeface="Calibri"/>
              </a:rPr>
              <a:t>Income assistance or job seeker </a:t>
            </a:r>
            <a:br>
              <a:rPr lang="en-AU" sz="1600" b="1" dirty="0">
                <a:solidFill>
                  <a:srgbClr val="2A706E"/>
                </a:solidFill>
                <a:latin typeface="Montserrat" panose="02000505000000020004" pitchFamily="2" charset="0"/>
                <a:cs typeface="Calibri"/>
              </a:rPr>
            </a:br>
            <a:r>
              <a:rPr sz="1600" b="1" dirty="0">
                <a:solidFill>
                  <a:srgbClr val="2A706E"/>
                </a:solidFill>
                <a:latin typeface="Montserrat" panose="02000505000000020004" pitchFamily="2" charset="0"/>
                <a:cs typeface="Calibri"/>
              </a:rPr>
              <a:t>support from Centrelink:</a:t>
            </a:r>
          </a:p>
          <a:p>
            <a:pPr marL="298450" marR="5080" indent="-285750">
              <a:lnSpc>
                <a:spcPct val="100000"/>
              </a:lnSpc>
              <a:spcBef>
                <a:spcPts val="600"/>
              </a:spcBef>
              <a:buFont typeface="Arial" panose="020B0604020202020204" pitchFamily="34" charset="0"/>
              <a:buChar char="•"/>
              <a:tabLst>
                <a:tab pos="720725" algn="l"/>
              </a:tabLst>
            </a:pPr>
            <a:r>
              <a:rPr sz="1600" dirty="0">
                <a:solidFill>
                  <a:srgbClr val="19233E"/>
                </a:solidFill>
                <a:latin typeface="+mj-lt"/>
                <a:cs typeface="Montserrat SemiBold"/>
              </a:rPr>
              <a:t>CRN:</a:t>
            </a:r>
            <a:r>
              <a:rPr lang="en-AU" sz="1600" b="1" dirty="0">
                <a:solidFill>
                  <a:srgbClr val="19233E"/>
                </a:solidFill>
                <a:latin typeface="Montserrat" panose="02000505000000020004" pitchFamily="2" charset="0"/>
                <a:cs typeface="Montserrat SemiBold"/>
              </a:rPr>
              <a:t>	</a:t>
            </a:r>
            <a:r>
              <a:rPr sz="1600" dirty="0">
                <a:solidFill>
                  <a:srgbClr val="19233E"/>
                </a:solidFill>
                <a:latin typeface="Montserrat" panose="02000505000000020004" pitchFamily="2" charset="0"/>
                <a:cs typeface="Calibri"/>
              </a:rPr>
              <a:t>Centrelink Registration Number &amp; interview to discuss</a:t>
            </a:r>
            <a:r>
              <a:rPr lang="en-AU" sz="1600" dirty="0">
                <a:solidFill>
                  <a:srgbClr val="19233E"/>
                </a:solidFill>
                <a:latin typeface="Montserrat" panose="02000505000000020004" pitchFamily="2" charset="0"/>
                <a:cs typeface="Calibri"/>
              </a:rPr>
              <a:t> </a:t>
            </a:r>
            <a:r>
              <a:rPr sz="1600" dirty="0">
                <a:solidFill>
                  <a:srgbClr val="19233E"/>
                </a:solidFill>
                <a:latin typeface="Montserrat" panose="02000505000000020004" pitchFamily="2" charset="0"/>
                <a:cs typeface="Calibri"/>
              </a:rPr>
              <a:t>support, &amp;/or assessment</a:t>
            </a:r>
            <a:endParaRPr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720725" algn="l"/>
              </a:tabLst>
            </a:pPr>
            <a:r>
              <a:rPr sz="1600" dirty="0">
                <a:solidFill>
                  <a:srgbClr val="19233E"/>
                </a:solidFill>
                <a:latin typeface="+mj-lt"/>
                <a:cs typeface="Montserrat SemiBold"/>
              </a:rPr>
              <a:t>JSCI:</a:t>
            </a:r>
            <a:r>
              <a:rPr lang="en-AU" sz="1600" b="1" dirty="0">
                <a:solidFill>
                  <a:srgbClr val="19233E"/>
                </a:solidFill>
                <a:latin typeface="Montserrat" panose="02000505000000020004" pitchFamily="2" charset="0"/>
                <a:cs typeface="Montserrat SemiBold"/>
              </a:rPr>
              <a:t>	</a:t>
            </a:r>
            <a:r>
              <a:rPr sz="1600" dirty="0">
                <a:solidFill>
                  <a:srgbClr val="19233E"/>
                </a:solidFill>
                <a:latin typeface="Montserrat" panose="02000505000000020004" pitchFamily="2" charset="0"/>
                <a:cs typeface="Calibri"/>
              </a:rPr>
              <a:t>Job Seeker Classification Index</a:t>
            </a:r>
            <a:endParaRPr sz="1600" dirty="0">
              <a:latin typeface="Montserrat" panose="02000505000000020004" pitchFamily="2" charset="0"/>
              <a:cs typeface="Calibri"/>
            </a:endParaRPr>
          </a:p>
          <a:p>
            <a:pPr marL="298450" indent="-285750">
              <a:lnSpc>
                <a:spcPct val="100000"/>
              </a:lnSpc>
              <a:spcBef>
                <a:spcPts val="600"/>
              </a:spcBef>
              <a:buFont typeface="Arial" panose="020B0604020202020204" pitchFamily="34" charset="0"/>
              <a:buChar char="•"/>
              <a:tabLst>
                <a:tab pos="720725" algn="l"/>
              </a:tabLst>
            </a:pPr>
            <a:r>
              <a:rPr sz="1600" dirty="0">
                <a:solidFill>
                  <a:srgbClr val="19233E"/>
                </a:solidFill>
                <a:latin typeface="+mj-lt"/>
                <a:cs typeface="Montserrat SemiBold"/>
              </a:rPr>
              <a:t>JCA:</a:t>
            </a:r>
            <a:r>
              <a:rPr lang="en-AU" sz="1600" b="1" dirty="0">
                <a:solidFill>
                  <a:srgbClr val="19233E"/>
                </a:solidFill>
                <a:latin typeface="Montserrat" panose="02000505000000020004" pitchFamily="2" charset="0"/>
                <a:cs typeface="Montserrat SemiBold"/>
              </a:rPr>
              <a:t>	</a:t>
            </a:r>
            <a:r>
              <a:rPr sz="1600" dirty="0">
                <a:solidFill>
                  <a:srgbClr val="19233E"/>
                </a:solidFill>
                <a:latin typeface="Montserrat" panose="02000505000000020004" pitchFamily="2" charset="0"/>
                <a:cs typeface="Calibri"/>
              </a:rPr>
              <a:t>Job Capacity Assessment (if applying for the D</a:t>
            </a:r>
            <a:r>
              <a:rPr lang="en-AU" sz="1600" dirty="0" err="1">
                <a:solidFill>
                  <a:srgbClr val="19233E"/>
                </a:solidFill>
                <a:latin typeface="Montserrat" panose="02000505000000020004" pitchFamily="2" charset="0"/>
                <a:cs typeface="Calibri"/>
              </a:rPr>
              <a:t>isability</a:t>
            </a:r>
            <a:r>
              <a:rPr lang="en-AU" sz="1600" dirty="0">
                <a:solidFill>
                  <a:srgbClr val="19233E"/>
                </a:solidFill>
                <a:latin typeface="Montserrat" panose="02000505000000020004" pitchFamily="2" charset="0"/>
                <a:cs typeface="Calibri"/>
              </a:rPr>
              <a:t> Support Pension (DS</a:t>
            </a:r>
            <a:r>
              <a:rPr sz="1600" dirty="0">
                <a:solidFill>
                  <a:srgbClr val="19233E"/>
                </a:solidFill>
                <a:latin typeface="Montserrat" panose="02000505000000020004" pitchFamily="2" charset="0"/>
                <a:cs typeface="Calibri"/>
              </a:rPr>
              <a:t>P)</a:t>
            </a:r>
            <a:endParaRPr sz="1600" dirty="0">
              <a:latin typeface="Montserrat" panose="02000505000000020004" pitchFamily="2" charset="0"/>
              <a:cs typeface="Calibri"/>
            </a:endParaRPr>
          </a:p>
          <a:p>
            <a:pPr marL="298450" marR="471170" indent="-285750">
              <a:lnSpc>
                <a:spcPct val="100000"/>
              </a:lnSpc>
              <a:spcBef>
                <a:spcPts val="600"/>
              </a:spcBef>
              <a:buFont typeface="Arial" panose="020B0604020202020204" pitchFamily="34" charset="0"/>
              <a:buChar char="•"/>
              <a:tabLst>
                <a:tab pos="720725" algn="l"/>
              </a:tabLst>
            </a:pPr>
            <a:r>
              <a:rPr sz="1600" dirty="0" err="1">
                <a:solidFill>
                  <a:srgbClr val="19233E"/>
                </a:solidFill>
                <a:latin typeface="+mj-lt"/>
                <a:cs typeface="Montserrat SemiBold"/>
              </a:rPr>
              <a:t>ESAt</a:t>
            </a:r>
            <a:r>
              <a:rPr sz="1600" dirty="0">
                <a:solidFill>
                  <a:srgbClr val="19233E"/>
                </a:solidFill>
                <a:latin typeface="+mj-lt"/>
                <a:cs typeface="Montserrat SemiBold"/>
              </a:rPr>
              <a:t>:</a:t>
            </a:r>
            <a:r>
              <a:rPr lang="en-AU" sz="1600" b="1" dirty="0">
                <a:solidFill>
                  <a:srgbClr val="19233E"/>
                </a:solidFill>
                <a:latin typeface="Montserrat" panose="02000505000000020004" pitchFamily="2" charset="0"/>
                <a:cs typeface="Montserrat SemiBold"/>
              </a:rPr>
              <a:t>	</a:t>
            </a:r>
            <a:r>
              <a:rPr sz="1600" dirty="0">
                <a:solidFill>
                  <a:srgbClr val="19233E"/>
                </a:solidFill>
                <a:latin typeface="Montserrat" panose="02000505000000020004" pitchFamily="2" charset="0"/>
                <a:cs typeface="Calibri"/>
              </a:rPr>
              <a:t>Employment Services Assessment (for all other</a:t>
            </a:r>
            <a:r>
              <a:rPr lang="en-AU" sz="1600" dirty="0">
                <a:solidFill>
                  <a:srgbClr val="19233E"/>
                </a:solidFill>
                <a:latin typeface="Montserrat" panose="02000505000000020004" pitchFamily="2" charset="0"/>
                <a:cs typeface="Calibri"/>
              </a:rPr>
              <a:t> </a:t>
            </a:r>
            <a:r>
              <a:rPr sz="1600" dirty="0">
                <a:solidFill>
                  <a:srgbClr val="19233E"/>
                </a:solidFill>
                <a:latin typeface="Montserrat" panose="02000505000000020004" pitchFamily="2" charset="0"/>
                <a:cs typeface="Calibri"/>
              </a:rPr>
              <a:t>applications)</a:t>
            </a:r>
            <a:endParaRPr sz="1600" dirty="0">
              <a:latin typeface="Montserrat" panose="02000505000000020004" pitchFamily="2" charset="0"/>
              <a:cs typeface="Calibri"/>
            </a:endParaRPr>
          </a:p>
        </p:txBody>
      </p:sp>
      <p:sp>
        <p:nvSpPr>
          <p:cNvPr id="6" name="Rectangle: Rounded Corners 5">
            <a:extLst>
              <a:ext uri="{FF2B5EF4-FFF2-40B4-BE49-F238E27FC236}">
                <a16:creationId xmlns:a16="http://schemas.microsoft.com/office/drawing/2014/main" id="{6064E6D2-C0B6-4090-AC29-9EAA8BFE4788}"/>
              </a:ext>
            </a:extLst>
          </p:cNvPr>
          <p:cNvSpPr/>
          <p:nvPr/>
        </p:nvSpPr>
        <p:spPr>
          <a:xfrm>
            <a:off x="914402" y="1600497"/>
            <a:ext cx="5124100" cy="3815943"/>
          </a:xfrm>
          <a:prstGeom prst="roundRect">
            <a:avLst/>
          </a:prstGeom>
          <a:noFill/>
          <a:ln>
            <a:solidFill>
              <a:srgbClr val="2A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7" name="object 7">
            <a:extLst>
              <a:ext uri="{FF2B5EF4-FFF2-40B4-BE49-F238E27FC236}">
                <a16:creationId xmlns:a16="http://schemas.microsoft.com/office/drawing/2014/main" id="{6D7DFE92-5AA0-45EE-9964-99DF47FF98A9}"/>
              </a:ext>
            </a:extLst>
          </p:cNvPr>
          <p:cNvSpPr txBox="1"/>
          <p:nvPr/>
        </p:nvSpPr>
        <p:spPr>
          <a:xfrm>
            <a:off x="6414184" y="1709950"/>
            <a:ext cx="4863414" cy="3468897"/>
          </a:xfrm>
          <a:prstGeom prst="rect">
            <a:avLst/>
          </a:prstGeom>
        </p:spPr>
        <p:txBody>
          <a:bodyPr vert="horz" wrap="square" lIns="0" tIns="52069" rIns="0" bIns="0" rtlCol="0">
            <a:spAutoFit/>
          </a:bodyPr>
          <a:lstStyle/>
          <a:p>
            <a:pPr algn="ctr">
              <a:lnSpc>
                <a:spcPct val="100000"/>
              </a:lnSpc>
              <a:spcBef>
                <a:spcPts val="409"/>
              </a:spcBef>
            </a:pPr>
            <a:r>
              <a:rPr lang="en-AU" sz="1600" b="1" spc="-5" dirty="0">
                <a:solidFill>
                  <a:srgbClr val="19233E"/>
                </a:solidFill>
                <a:latin typeface="Montserrat ExtraBold"/>
                <a:cs typeface="Montserrat ExtraBold"/>
              </a:rPr>
              <a:t>A school leaver can directly register </a:t>
            </a:r>
            <a:br>
              <a:rPr lang="en-AU" sz="1600" b="1" spc="-5" dirty="0">
                <a:solidFill>
                  <a:srgbClr val="19233E"/>
                </a:solidFill>
                <a:latin typeface="Montserrat ExtraBold"/>
                <a:cs typeface="Montserrat ExtraBold"/>
              </a:rPr>
            </a:br>
            <a:r>
              <a:rPr lang="en-AU" sz="1600" b="1" spc="-5" dirty="0">
                <a:solidFill>
                  <a:srgbClr val="19233E"/>
                </a:solidFill>
                <a:latin typeface="Montserrat ExtraBold"/>
                <a:cs typeface="Montserrat ExtraBold"/>
              </a:rPr>
              <a:t>with a DES. To be eligible, you must be:</a:t>
            </a:r>
            <a:endParaRPr sz="1600" dirty="0">
              <a:latin typeface="Montserrat ExtraBold"/>
              <a:cs typeface="Montserrat ExtraBold"/>
            </a:endParaRPr>
          </a:p>
          <a:p>
            <a:pPr marL="268288" indent="-268288">
              <a:lnSpc>
                <a:spcPct val="100000"/>
              </a:lnSpc>
              <a:spcBef>
                <a:spcPts val="600"/>
              </a:spcBef>
              <a:buFont typeface="Wingdings"/>
              <a:buChar char=""/>
            </a:pPr>
            <a:r>
              <a:rPr lang="en-US" sz="1600" dirty="0">
                <a:solidFill>
                  <a:srgbClr val="19233E"/>
                </a:solidFill>
                <a:latin typeface="Montserrat" panose="02000505000000020004" pitchFamily="2" charset="0"/>
                <a:cs typeface="Calibri"/>
              </a:rPr>
              <a:t>In final year of secondary school, and</a:t>
            </a:r>
            <a:endParaRPr lang="en-US" sz="1600" dirty="0">
              <a:latin typeface="Montserrat" panose="02000505000000020004" pitchFamily="2" charset="0"/>
              <a:cs typeface="Calibri"/>
            </a:endParaRPr>
          </a:p>
          <a:p>
            <a:pPr marL="268288" indent="-268288">
              <a:lnSpc>
                <a:spcPct val="100000"/>
              </a:lnSpc>
              <a:spcBef>
                <a:spcPts val="600"/>
              </a:spcBef>
              <a:buFont typeface="Wingdings"/>
              <a:buChar char=""/>
            </a:pPr>
            <a:r>
              <a:rPr lang="en-US" sz="1600" dirty="0">
                <a:solidFill>
                  <a:srgbClr val="19233E"/>
                </a:solidFill>
                <a:latin typeface="Montserrat" panose="02000505000000020004" pitchFamily="2" charset="0"/>
                <a:cs typeface="Calibri"/>
              </a:rPr>
              <a:t>Receiving the Disability Support Pension (DSP), or</a:t>
            </a:r>
            <a:endParaRPr lang="en-US" sz="1600" dirty="0">
              <a:latin typeface="Montserrat" panose="02000505000000020004" pitchFamily="2" charset="0"/>
              <a:cs typeface="Calibri"/>
            </a:endParaRPr>
          </a:p>
          <a:p>
            <a:pPr marL="268288" indent="-268288">
              <a:lnSpc>
                <a:spcPct val="100000"/>
              </a:lnSpc>
              <a:spcBef>
                <a:spcPts val="600"/>
              </a:spcBef>
              <a:buFont typeface="Wingdings"/>
              <a:buChar char=""/>
            </a:pPr>
            <a:r>
              <a:rPr lang="en-US" sz="1600" dirty="0">
                <a:solidFill>
                  <a:srgbClr val="19233E"/>
                </a:solidFill>
                <a:latin typeface="Montserrat" panose="02000505000000020004" pitchFamily="2" charset="0"/>
                <a:cs typeface="Calibri"/>
              </a:rPr>
              <a:t>Enrolled in Disability Special Class/Disability Special School, or</a:t>
            </a:r>
            <a:endParaRPr lang="en-US" sz="1600" dirty="0">
              <a:latin typeface="Montserrat" panose="02000505000000020004" pitchFamily="2" charset="0"/>
              <a:cs typeface="Calibri"/>
            </a:endParaRPr>
          </a:p>
          <a:p>
            <a:pPr marL="268288" indent="-268288">
              <a:lnSpc>
                <a:spcPct val="100000"/>
              </a:lnSpc>
              <a:spcBef>
                <a:spcPts val="600"/>
              </a:spcBef>
              <a:buFont typeface="Wingdings"/>
              <a:buChar char=""/>
            </a:pPr>
            <a:r>
              <a:rPr lang="en-US" sz="1600" dirty="0">
                <a:solidFill>
                  <a:srgbClr val="19233E"/>
                </a:solidFill>
                <a:latin typeface="Montserrat" panose="02000505000000020004" pitchFamily="2" charset="0"/>
                <a:cs typeface="Calibri"/>
              </a:rPr>
              <a:t>Attracting additional educational funding due to their disability</a:t>
            </a:r>
            <a:endParaRPr lang="en-US" sz="1600" dirty="0">
              <a:latin typeface="Montserrat" panose="02000505000000020004" pitchFamily="2" charset="0"/>
              <a:cs typeface="Calibri"/>
            </a:endParaRPr>
          </a:p>
          <a:p>
            <a:pPr marL="268288" indent="-268288">
              <a:lnSpc>
                <a:spcPct val="100000"/>
              </a:lnSpc>
              <a:spcBef>
                <a:spcPts val="600"/>
              </a:spcBef>
              <a:buFont typeface="Wingdings"/>
              <a:buChar char=""/>
            </a:pPr>
            <a:r>
              <a:rPr lang="en-US" sz="1600" dirty="0">
                <a:solidFill>
                  <a:srgbClr val="19233E"/>
                </a:solidFill>
                <a:latin typeface="Montserrat" panose="02000505000000020004" pitchFamily="2" charset="0"/>
                <a:cs typeface="Calibri"/>
              </a:rPr>
              <a:t>Current &amp; former participants in School Leaver Employment Supports (SLES)</a:t>
            </a:r>
            <a:endParaRPr lang="en-US" sz="1600" dirty="0">
              <a:latin typeface="Montserrat" panose="02000505000000020004" pitchFamily="2" charset="0"/>
              <a:cs typeface="Calibri"/>
            </a:endParaRPr>
          </a:p>
          <a:p>
            <a:pPr algn="ctr">
              <a:lnSpc>
                <a:spcPct val="100000"/>
              </a:lnSpc>
              <a:spcBef>
                <a:spcPts val="600"/>
              </a:spcBef>
            </a:pPr>
            <a:r>
              <a:rPr lang="en-US" sz="1600" b="1" dirty="0">
                <a:solidFill>
                  <a:srgbClr val="006FBA"/>
                </a:solidFill>
                <a:latin typeface="Montserrat" panose="02000505000000020004" pitchFamily="2" charset="0"/>
                <a:cs typeface="Montserrat SemiBold"/>
              </a:rPr>
              <a:t>Please confirm eligibility with a DES Provider</a:t>
            </a:r>
            <a:endParaRPr lang="en-US" sz="1600" dirty="0">
              <a:solidFill>
                <a:srgbClr val="006FBA"/>
              </a:solidFill>
              <a:latin typeface="Montserrat" panose="02000505000000020004" pitchFamily="2" charset="0"/>
              <a:cs typeface="Montserrat SemiBold"/>
            </a:endParaRPr>
          </a:p>
        </p:txBody>
      </p:sp>
      <p:sp>
        <p:nvSpPr>
          <p:cNvPr id="8" name="Rectangle: Rounded Corners 7">
            <a:extLst>
              <a:ext uri="{FF2B5EF4-FFF2-40B4-BE49-F238E27FC236}">
                <a16:creationId xmlns:a16="http://schemas.microsoft.com/office/drawing/2014/main" id="{097BB683-A020-41B9-AEEF-C2FE792B5A3C}"/>
              </a:ext>
            </a:extLst>
          </p:cNvPr>
          <p:cNvSpPr/>
          <p:nvPr/>
        </p:nvSpPr>
        <p:spPr>
          <a:xfrm>
            <a:off x="6270756" y="1604307"/>
            <a:ext cx="5124100" cy="3815949"/>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cxnSp>
        <p:nvCxnSpPr>
          <p:cNvPr id="9" name="Straight Arrow Connector 8">
            <a:extLst>
              <a:ext uri="{FF2B5EF4-FFF2-40B4-BE49-F238E27FC236}">
                <a16:creationId xmlns:a16="http://schemas.microsoft.com/office/drawing/2014/main" id="{5F1B5943-C6A7-4D51-B0B5-078166A3406C}"/>
              </a:ext>
            </a:extLst>
          </p:cNvPr>
          <p:cNvCxnSpPr/>
          <p:nvPr/>
        </p:nvCxnSpPr>
        <p:spPr>
          <a:xfrm>
            <a:off x="3468627" y="5416440"/>
            <a:ext cx="0" cy="594360"/>
          </a:xfrm>
          <a:prstGeom prst="straightConnector1">
            <a:avLst/>
          </a:prstGeom>
          <a:ln w="12700">
            <a:solidFill>
              <a:srgbClr val="2A706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B5251-1B45-4946-B9D2-D3E81E9AB861}"/>
              </a:ext>
            </a:extLst>
          </p:cNvPr>
          <p:cNvCxnSpPr>
            <a:cxnSpLocks/>
          </p:cNvCxnSpPr>
          <p:nvPr/>
        </p:nvCxnSpPr>
        <p:spPr>
          <a:xfrm>
            <a:off x="3468627" y="5671710"/>
            <a:ext cx="536778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7F8FBDB-0ED5-4B56-A21E-047D3BFCAA9C}"/>
              </a:ext>
            </a:extLst>
          </p:cNvPr>
          <p:cNvSpPr/>
          <p:nvPr/>
        </p:nvSpPr>
        <p:spPr>
          <a:xfrm>
            <a:off x="1182266" y="6010801"/>
            <a:ext cx="4572721" cy="426973"/>
          </a:xfrm>
          <a:prstGeom prst="roundRect">
            <a:avLst/>
          </a:prstGeom>
          <a:solidFill>
            <a:srgbClr val="2A706E"/>
          </a:solidFill>
          <a:ln>
            <a:solidFill>
              <a:srgbClr val="2A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4" name="object 7">
            <a:extLst>
              <a:ext uri="{FF2B5EF4-FFF2-40B4-BE49-F238E27FC236}">
                <a16:creationId xmlns:a16="http://schemas.microsoft.com/office/drawing/2014/main" id="{4B452E80-2DE2-4DDE-B588-70BA07ECCF10}"/>
              </a:ext>
            </a:extLst>
          </p:cNvPr>
          <p:cNvSpPr txBox="1"/>
          <p:nvPr/>
        </p:nvSpPr>
        <p:spPr>
          <a:xfrm>
            <a:off x="1504611" y="6053786"/>
            <a:ext cx="3928029" cy="268021"/>
          </a:xfrm>
          <a:prstGeom prst="rect">
            <a:avLst/>
          </a:prstGeom>
        </p:spPr>
        <p:txBody>
          <a:bodyPr vert="horz" wrap="square" lIns="0" tIns="52069" rIns="0" bIns="0" rtlCol="0">
            <a:spAutoFit/>
          </a:bodyPr>
          <a:lstStyle/>
          <a:p>
            <a:pPr algn="ctr">
              <a:lnSpc>
                <a:spcPct val="100000"/>
              </a:lnSpc>
              <a:spcBef>
                <a:spcPts val="409"/>
              </a:spcBef>
            </a:pPr>
            <a:r>
              <a:rPr lang="en-AU" sz="1400" b="1" spc="-5" dirty="0" err="1">
                <a:solidFill>
                  <a:schemeClr val="bg1"/>
                </a:solidFill>
                <a:latin typeface="Montserrat ExtraBold"/>
                <a:cs typeface="Calibri"/>
              </a:rPr>
              <a:t>jobactive</a:t>
            </a:r>
            <a:endParaRPr sz="1400" dirty="0">
              <a:solidFill>
                <a:schemeClr val="bg1"/>
              </a:solidFill>
              <a:latin typeface="Calibri"/>
              <a:cs typeface="Calibri"/>
            </a:endParaRPr>
          </a:p>
        </p:txBody>
      </p:sp>
      <p:cxnSp>
        <p:nvCxnSpPr>
          <p:cNvPr id="10" name="Straight Arrow Connector 9">
            <a:extLst>
              <a:ext uri="{FF2B5EF4-FFF2-40B4-BE49-F238E27FC236}">
                <a16:creationId xmlns:a16="http://schemas.microsoft.com/office/drawing/2014/main" id="{2A01B279-AF0E-44D6-88D9-E2A429B219E0}"/>
              </a:ext>
            </a:extLst>
          </p:cNvPr>
          <p:cNvCxnSpPr/>
          <p:nvPr/>
        </p:nvCxnSpPr>
        <p:spPr>
          <a:xfrm>
            <a:off x="8836411" y="5416440"/>
            <a:ext cx="0" cy="594360"/>
          </a:xfrm>
          <a:prstGeom prst="straightConnector1">
            <a:avLst/>
          </a:prstGeom>
          <a:ln w="12700">
            <a:solidFill>
              <a:srgbClr val="006FBA"/>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958D13E1-350C-4D48-B00F-B3F3E1B3064C}"/>
              </a:ext>
            </a:extLst>
          </p:cNvPr>
          <p:cNvSpPr/>
          <p:nvPr/>
        </p:nvSpPr>
        <p:spPr>
          <a:xfrm>
            <a:off x="6546445" y="6010800"/>
            <a:ext cx="4572721" cy="426973"/>
          </a:xfrm>
          <a:prstGeom prst="roundRect">
            <a:avLst/>
          </a:prstGeom>
          <a:solidFill>
            <a:srgbClr val="006FBA"/>
          </a:solid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5" name="object 7">
            <a:extLst>
              <a:ext uri="{FF2B5EF4-FFF2-40B4-BE49-F238E27FC236}">
                <a16:creationId xmlns:a16="http://schemas.microsoft.com/office/drawing/2014/main" id="{4FD7C83F-076C-4611-A5C4-AB023C004937}"/>
              </a:ext>
            </a:extLst>
          </p:cNvPr>
          <p:cNvSpPr txBox="1"/>
          <p:nvPr/>
        </p:nvSpPr>
        <p:spPr>
          <a:xfrm>
            <a:off x="6546445" y="6044135"/>
            <a:ext cx="4572721" cy="298799"/>
          </a:xfrm>
          <a:prstGeom prst="rect">
            <a:avLst/>
          </a:prstGeom>
        </p:spPr>
        <p:txBody>
          <a:bodyPr vert="horz" wrap="square" lIns="0" tIns="52069" rIns="0" bIns="0" rtlCol="0">
            <a:spAutoFit/>
          </a:bodyPr>
          <a:lstStyle/>
          <a:p>
            <a:pPr algn="ctr">
              <a:lnSpc>
                <a:spcPct val="100000"/>
              </a:lnSpc>
              <a:spcBef>
                <a:spcPts val="409"/>
              </a:spcBef>
            </a:pPr>
            <a:r>
              <a:rPr lang="en-AU" sz="1600" b="1" spc="-5" dirty="0">
                <a:solidFill>
                  <a:schemeClr val="bg1"/>
                </a:solidFill>
                <a:latin typeface="Montserrat ExtraBold"/>
                <a:cs typeface="Calibri"/>
              </a:rPr>
              <a:t>Disability Employment Services (DES)</a:t>
            </a:r>
            <a:endParaRPr sz="1600" dirty="0">
              <a:solidFill>
                <a:schemeClr val="bg1"/>
              </a:solidFill>
              <a:latin typeface="Calibri"/>
              <a:cs typeface="Calibri"/>
            </a:endParaRPr>
          </a:p>
        </p:txBody>
      </p:sp>
    </p:spTree>
    <p:extLst>
      <p:ext uri="{BB962C8B-B14F-4D97-AF65-F5344CB8AC3E}">
        <p14:creationId xmlns:p14="http://schemas.microsoft.com/office/powerpoint/2010/main" val="67958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067634" cy="131112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err="1">
                <a:solidFill>
                  <a:srgbClr val="006FBA"/>
                </a:solidFill>
                <a:latin typeface="Montserrat ExtraBold" panose="00000900000000000000" pitchFamily="2" charset="0"/>
                <a:ea typeface="+mn-ea"/>
                <a:cs typeface="+mn-cs"/>
              </a:rPr>
              <a:t>Personalised</a:t>
            </a:r>
            <a:r>
              <a:rPr lang="en-US" dirty="0">
                <a:solidFill>
                  <a:srgbClr val="006FBA"/>
                </a:solidFill>
                <a:latin typeface="Montserrat ExtraBold" panose="00000900000000000000" pitchFamily="2" charset="0"/>
                <a:ea typeface="+mn-ea"/>
                <a:cs typeface="+mn-cs"/>
              </a:rPr>
              <a:t> transition planning </a:t>
            </a:r>
            <a:r>
              <a:rPr lang="en-US" dirty="0">
                <a:latin typeface="Montserrat ExtraBold" panose="00000900000000000000" pitchFamily="2" charset="0"/>
                <a:ea typeface="+mn-ea"/>
                <a:cs typeface="+mn-cs"/>
              </a:rPr>
              <a:t>for school leavers</a:t>
            </a:r>
            <a:endParaRPr lang="en-US" dirty="0">
              <a:solidFill>
                <a:srgbClr val="006FBA"/>
              </a:solidFill>
              <a:latin typeface="Montserrat ExtraBold" panose="00000900000000000000" pitchFamily="2" charset="0"/>
              <a:ea typeface="+mn-ea"/>
              <a:cs typeface="+mn-cs"/>
            </a:endParaRPr>
          </a:p>
        </p:txBody>
      </p:sp>
      <p:sp>
        <p:nvSpPr>
          <p:cNvPr id="6" name="TextBox 5">
            <a:extLst>
              <a:ext uri="{FF2B5EF4-FFF2-40B4-BE49-F238E27FC236}">
                <a16:creationId xmlns:a16="http://schemas.microsoft.com/office/drawing/2014/main" id="{67A498F4-25F2-4563-8DE4-743117BA9977}"/>
              </a:ext>
            </a:extLst>
          </p:cNvPr>
          <p:cNvSpPr txBox="1"/>
          <p:nvPr/>
        </p:nvSpPr>
        <p:spPr>
          <a:xfrm>
            <a:off x="785092" y="2126269"/>
            <a:ext cx="10483272" cy="2495811"/>
          </a:xfrm>
          <a:prstGeom prst="rect">
            <a:avLst/>
          </a:prstGeom>
          <a:noFill/>
        </p:spPr>
        <p:txBody>
          <a:bodyPr wrap="square" rtlCol="0">
            <a:spAutoFit/>
          </a:bodyPr>
          <a:lstStyle/>
          <a:p>
            <a:pPr marL="12700">
              <a:lnSpc>
                <a:spcPct val="100000"/>
              </a:lnSpc>
              <a:spcBef>
                <a:spcPts val="100"/>
              </a:spcBef>
            </a:pPr>
            <a:r>
              <a:rPr lang="en-US" dirty="0">
                <a:solidFill>
                  <a:srgbClr val="006FBA"/>
                </a:solidFill>
                <a:latin typeface="+mj-lt"/>
                <a:cs typeface="Arial" panose="020B0604020202020204" pitchFamily="34" charset="0"/>
              </a:rPr>
              <a:t>Purpose of the information package</a:t>
            </a:r>
          </a:p>
          <a:p>
            <a:pPr marL="297815" marR="243204" indent="-285750">
              <a:lnSpc>
                <a:spcPct val="114100"/>
              </a:lnSpc>
              <a:spcBef>
                <a:spcPts val="12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To support schools to engage in collaborative </a:t>
            </a:r>
            <a:r>
              <a:rPr lang="en-US" sz="1600" dirty="0" err="1">
                <a:latin typeface="Montserrat" panose="02000505000000020004" pitchFamily="2" charset="0"/>
                <a:cs typeface="Arial" panose="020B0604020202020204" pitchFamily="34" charset="0"/>
              </a:rPr>
              <a:t>personalised</a:t>
            </a:r>
            <a:r>
              <a:rPr lang="en-US" sz="1600" dirty="0">
                <a:latin typeface="Montserrat" panose="02000505000000020004" pitchFamily="2" charset="0"/>
                <a:cs typeface="Arial" panose="020B0604020202020204" pitchFamily="34" charset="0"/>
              </a:rPr>
              <a:t> transition planning with young people with disability who are preparing to leaving school.</a:t>
            </a:r>
          </a:p>
          <a:p>
            <a:pPr marL="297815" marR="268605" indent="-285750">
              <a:lnSpc>
                <a:spcPct val="114100"/>
              </a:lnSpc>
              <a:spcBef>
                <a:spcPts val="12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To help schools to work with young people and their families to gather relevant information to support successful transition planning to post school destinations.</a:t>
            </a:r>
          </a:p>
          <a:p>
            <a:pPr marL="297815" marR="27305" indent="-285750">
              <a:lnSpc>
                <a:spcPct val="114100"/>
              </a:lnSpc>
              <a:spcBef>
                <a:spcPts val="12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To support young people and their families to share that information with the NDIS, employment service providers, or other disability support providers as they choose.</a:t>
            </a:r>
            <a:endParaRPr lang="en-AU" sz="1600" dirty="0">
              <a:latin typeface="Montserrat" panose="02000505000000020004" pitchFamily="2" charset="0"/>
            </a:endParaRPr>
          </a:p>
        </p:txBody>
      </p:sp>
    </p:spTree>
    <p:extLst>
      <p:ext uri="{BB962C8B-B14F-4D97-AF65-F5344CB8AC3E}">
        <p14:creationId xmlns:p14="http://schemas.microsoft.com/office/powerpoint/2010/main" val="100700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Pathways to </a:t>
            </a:r>
            <a:r>
              <a:rPr lang="en-US" dirty="0">
                <a:latin typeface="Montserrat ExtraBold" panose="00000900000000000000" pitchFamily="2" charset="0"/>
                <a:ea typeface="+mn-ea"/>
                <a:cs typeface="+mn-cs"/>
              </a:rPr>
              <a:t>employment support</a:t>
            </a:r>
          </a:p>
        </p:txBody>
      </p:sp>
      <p:sp>
        <p:nvSpPr>
          <p:cNvPr id="16" name="object 7">
            <a:extLst>
              <a:ext uri="{FF2B5EF4-FFF2-40B4-BE49-F238E27FC236}">
                <a16:creationId xmlns:a16="http://schemas.microsoft.com/office/drawing/2014/main" id="{021BD141-14B2-42C5-AABB-8163FE3C0F23}"/>
              </a:ext>
            </a:extLst>
          </p:cNvPr>
          <p:cNvSpPr txBox="1"/>
          <p:nvPr/>
        </p:nvSpPr>
        <p:spPr>
          <a:xfrm>
            <a:off x="1851730" y="2635974"/>
            <a:ext cx="8368305" cy="2083903"/>
          </a:xfrm>
          <a:prstGeom prst="rect">
            <a:avLst/>
          </a:prstGeom>
        </p:spPr>
        <p:txBody>
          <a:bodyPr vert="horz" wrap="square" lIns="0" tIns="52069" rIns="0" bIns="0" rtlCol="0">
            <a:spAutoFit/>
          </a:bodyPr>
          <a:lstStyle/>
          <a:p>
            <a:pPr marL="217804" indent="-205740">
              <a:lnSpc>
                <a:spcPct val="100000"/>
              </a:lnSpc>
              <a:spcBef>
                <a:spcPts val="600"/>
              </a:spcBef>
              <a:buFont typeface="Wingdings"/>
              <a:buChar char=""/>
              <a:tabLst>
                <a:tab pos="218440" algn="l"/>
              </a:tabLst>
            </a:pPr>
            <a:r>
              <a:rPr lang="en-US" sz="1600" dirty="0">
                <a:solidFill>
                  <a:srgbClr val="19233E"/>
                </a:solidFill>
                <a:latin typeface="Montserrat" panose="02000505000000020004" pitchFamily="2" charset="0"/>
                <a:cs typeface="Calibri"/>
              </a:rPr>
              <a:t>Streamed services to support job seekers to find a job</a:t>
            </a:r>
            <a:endParaRPr lang="en-US" sz="1600" dirty="0">
              <a:latin typeface="Montserrat" panose="02000505000000020004" pitchFamily="2" charset="0"/>
              <a:cs typeface="Calibri"/>
            </a:endParaRPr>
          </a:p>
          <a:p>
            <a:pPr marL="217804" indent="-205740">
              <a:lnSpc>
                <a:spcPct val="100000"/>
              </a:lnSpc>
              <a:spcBef>
                <a:spcPts val="600"/>
              </a:spcBef>
              <a:buFont typeface="Wingdings"/>
              <a:buChar char=""/>
              <a:tabLst>
                <a:tab pos="218440" algn="l"/>
              </a:tabLst>
            </a:pPr>
            <a:r>
              <a:rPr lang="en-US" sz="1600" dirty="0">
                <a:solidFill>
                  <a:srgbClr val="19233E"/>
                </a:solidFill>
                <a:latin typeface="Montserrat" panose="02000505000000020004" pitchFamily="2" charset="0"/>
                <a:cs typeface="Calibri"/>
              </a:rPr>
              <a:t>Services are tailored to support job seekers to overcome:</a:t>
            </a:r>
            <a:endParaRPr lang="en-US" sz="1600" dirty="0">
              <a:latin typeface="Montserrat" panose="02000505000000020004" pitchFamily="2" charset="0"/>
              <a:cs typeface="Calibri"/>
            </a:endParaRPr>
          </a:p>
          <a:p>
            <a:pPr marL="269875">
              <a:lnSpc>
                <a:spcPct val="100000"/>
              </a:lnSpc>
              <a:spcBef>
                <a:spcPts val="600"/>
              </a:spcBef>
            </a:pPr>
            <a:r>
              <a:rPr lang="en-US" sz="1600" dirty="0">
                <a:solidFill>
                  <a:srgbClr val="19233E"/>
                </a:solidFill>
                <a:latin typeface="Montserrat" panose="02000505000000020004" pitchFamily="2" charset="0"/>
                <a:cs typeface="Calibri"/>
              </a:rPr>
              <a:t>» </a:t>
            </a:r>
            <a:r>
              <a:rPr lang="en-US" sz="1600" b="1" dirty="0">
                <a:solidFill>
                  <a:srgbClr val="19233E"/>
                </a:solidFill>
                <a:latin typeface="Montserrat" panose="02000505000000020004" pitchFamily="2" charset="0"/>
                <a:cs typeface="Montserrat SemiBold"/>
              </a:rPr>
              <a:t>vocational barriers </a:t>
            </a:r>
            <a:r>
              <a:rPr lang="en-US" sz="1600" dirty="0">
                <a:solidFill>
                  <a:srgbClr val="19233E"/>
                </a:solidFill>
                <a:latin typeface="Montserrat" panose="02000505000000020004" pitchFamily="2" charset="0"/>
                <a:cs typeface="Calibri"/>
              </a:rPr>
              <a:t>(e.g. work experience &amp; training)</a:t>
            </a:r>
            <a:endParaRPr lang="en-US" sz="1600" dirty="0">
              <a:latin typeface="Montserrat" panose="02000505000000020004" pitchFamily="2" charset="0"/>
              <a:cs typeface="Calibri"/>
            </a:endParaRPr>
          </a:p>
          <a:p>
            <a:pPr marL="447040" marR="24765" indent="-177165">
              <a:lnSpc>
                <a:spcPct val="100000"/>
              </a:lnSpc>
              <a:spcBef>
                <a:spcPts val="600"/>
              </a:spcBef>
            </a:pPr>
            <a:r>
              <a:rPr lang="en-US" sz="1600" dirty="0">
                <a:solidFill>
                  <a:srgbClr val="19233E"/>
                </a:solidFill>
                <a:latin typeface="Montserrat" panose="02000505000000020004" pitchFamily="2" charset="0"/>
                <a:cs typeface="Calibri"/>
              </a:rPr>
              <a:t>» </a:t>
            </a:r>
            <a:r>
              <a:rPr lang="en-US" sz="1600" b="1" dirty="0">
                <a:solidFill>
                  <a:srgbClr val="19233E"/>
                </a:solidFill>
                <a:latin typeface="Montserrat" panose="02000505000000020004" pitchFamily="2" charset="0"/>
                <a:cs typeface="Montserrat SemiBold"/>
              </a:rPr>
              <a:t>non-vocational barriers </a:t>
            </a:r>
            <a:r>
              <a:rPr lang="en-US" sz="1600" dirty="0">
                <a:solidFill>
                  <a:srgbClr val="19233E"/>
                </a:solidFill>
                <a:latin typeface="Montserrat" panose="02000505000000020004" pitchFamily="2" charset="0"/>
                <a:cs typeface="Calibri"/>
              </a:rPr>
              <a:t>(e.g. homelessness, drug and alcohol issues , and disability with or without evidence)</a:t>
            </a:r>
            <a:endParaRPr lang="en-US" sz="1600" dirty="0">
              <a:latin typeface="Montserrat" panose="02000505000000020004" pitchFamily="2" charset="0"/>
              <a:cs typeface="Calibri"/>
            </a:endParaRPr>
          </a:p>
          <a:p>
            <a:pPr marL="217804" marR="5080" indent="-205740">
              <a:lnSpc>
                <a:spcPct val="100000"/>
              </a:lnSpc>
              <a:spcBef>
                <a:spcPts val="600"/>
              </a:spcBef>
              <a:buFont typeface="Wingdings"/>
              <a:buChar char=""/>
              <a:tabLst>
                <a:tab pos="219075" algn="l"/>
              </a:tabLst>
            </a:pPr>
            <a:r>
              <a:rPr lang="en-US" sz="1600" dirty="0">
                <a:solidFill>
                  <a:srgbClr val="19233E"/>
                </a:solidFill>
                <a:latin typeface="Montserrat" panose="02000505000000020004" pitchFamily="2" charset="0"/>
                <a:cs typeface="Calibri"/>
              </a:rPr>
              <a:t>Streams A-B-C: </a:t>
            </a:r>
            <a:r>
              <a:rPr lang="en-US" sz="1600" b="1" dirty="0">
                <a:solidFill>
                  <a:srgbClr val="19233E"/>
                </a:solidFill>
                <a:latin typeface="Montserrat" panose="02000505000000020004" pitchFamily="2" charset="0"/>
                <a:cs typeface="Montserrat SemiBold"/>
              </a:rPr>
              <a:t>A </a:t>
            </a:r>
            <a:r>
              <a:rPr lang="en-US" sz="1600" dirty="0">
                <a:solidFill>
                  <a:srgbClr val="19233E"/>
                </a:solidFill>
                <a:latin typeface="Montserrat" panose="02000505000000020004" pitchFamily="2" charset="0"/>
                <a:cs typeface="Calibri"/>
              </a:rPr>
              <a:t>- supports job seekers who are job ready, to </a:t>
            </a:r>
            <a:r>
              <a:rPr lang="en-US" sz="1600" b="1" dirty="0">
                <a:solidFill>
                  <a:srgbClr val="19233E"/>
                </a:solidFill>
                <a:latin typeface="Montserrat" panose="02000505000000020004" pitchFamily="2" charset="0"/>
                <a:cs typeface="Montserrat SemiBold"/>
              </a:rPr>
              <a:t>C </a:t>
            </a:r>
            <a:r>
              <a:rPr lang="en-US" sz="1600" dirty="0">
                <a:solidFill>
                  <a:srgbClr val="19233E"/>
                </a:solidFill>
                <a:latin typeface="Montserrat" panose="02000505000000020004" pitchFamily="2" charset="0"/>
                <a:cs typeface="Calibri"/>
              </a:rPr>
              <a:t>- supports job seekers with both vocational and non-vocational barriers</a:t>
            </a:r>
            <a:endParaRPr lang="en-US" sz="1600" dirty="0">
              <a:latin typeface="Montserrat" panose="02000505000000020004" pitchFamily="2" charset="0"/>
              <a:cs typeface="Calibri"/>
            </a:endParaRPr>
          </a:p>
        </p:txBody>
      </p:sp>
      <p:sp>
        <p:nvSpPr>
          <p:cNvPr id="17" name="Rectangle: Rounded Corners 16">
            <a:extLst>
              <a:ext uri="{FF2B5EF4-FFF2-40B4-BE49-F238E27FC236}">
                <a16:creationId xmlns:a16="http://schemas.microsoft.com/office/drawing/2014/main" id="{BE27C306-9F4F-4825-A286-EBD23CDA94E2}"/>
              </a:ext>
            </a:extLst>
          </p:cNvPr>
          <p:cNvSpPr/>
          <p:nvPr/>
        </p:nvSpPr>
        <p:spPr>
          <a:xfrm>
            <a:off x="1685638" y="2451780"/>
            <a:ext cx="8820723" cy="2503845"/>
          </a:xfrm>
          <a:prstGeom prst="roundRect">
            <a:avLst>
              <a:gd name="adj" fmla="val 12251"/>
            </a:avLst>
          </a:prstGeom>
          <a:noFill/>
          <a:ln>
            <a:solidFill>
              <a:srgbClr val="2A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0" name="Rectangle: Rounded Corners 19">
            <a:extLst>
              <a:ext uri="{FF2B5EF4-FFF2-40B4-BE49-F238E27FC236}">
                <a16:creationId xmlns:a16="http://schemas.microsoft.com/office/drawing/2014/main" id="{BDA2A7BA-CE66-4118-90A5-789832D6C6D0}"/>
              </a:ext>
            </a:extLst>
          </p:cNvPr>
          <p:cNvSpPr/>
          <p:nvPr/>
        </p:nvSpPr>
        <p:spPr>
          <a:xfrm>
            <a:off x="1685638" y="5139819"/>
            <a:ext cx="8820721" cy="1205564"/>
          </a:xfrm>
          <a:prstGeom prst="roundRect">
            <a:avLst/>
          </a:prstGeom>
          <a:noFill/>
          <a:ln>
            <a:solidFill>
              <a:srgbClr val="2A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8" name="Rectangle: Rounded Corners 17">
            <a:extLst>
              <a:ext uri="{FF2B5EF4-FFF2-40B4-BE49-F238E27FC236}">
                <a16:creationId xmlns:a16="http://schemas.microsoft.com/office/drawing/2014/main" id="{C9631D4A-31B7-4764-85AB-35C4EB824A59}"/>
              </a:ext>
            </a:extLst>
          </p:cNvPr>
          <p:cNvSpPr/>
          <p:nvPr/>
        </p:nvSpPr>
        <p:spPr>
          <a:xfrm>
            <a:off x="3763851" y="1828802"/>
            <a:ext cx="4664293" cy="447413"/>
          </a:xfrm>
          <a:prstGeom prst="roundRect">
            <a:avLst/>
          </a:prstGeom>
          <a:solidFill>
            <a:srgbClr val="2A706E"/>
          </a:solidFill>
          <a:ln>
            <a:solidFill>
              <a:srgbClr val="2A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9" name="object 7">
            <a:extLst>
              <a:ext uri="{FF2B5EF4-FFF2-40B4-BE49-F238E27FC236}">
                <a16:creationId xmlns:a16="http://schemas.microsoft.com/office/drawing/2014/main" id="{CFE653A2-6F96-44DE-8018-34DE1B69749D}"/>
              </a:ext>
            </a:extLst>
          </p:cNvPr>
          <p:cNvSpPr txBox="1"/>
          <p:nvPr/>
        </p:nvSpPr>
        <p:spPr>
          <a:xfrm>
            <a:off x="3991695" y="1877782"/>
            <a:ext cx="4208604" cy="329576"/>
          </a:xfrm>
          <a:prstGeom prst="rect">
            <a:avLst/>
          </a:prstGeom>
        </p:spPr>
        <p:txBody>
          <a:bodyPr vert="horz" wrap="square" lIns="0" tIns="52069" rIns="0" bIns="0" rtlCol="0">
            <a:spAutoFit/>
          </a:bodyPr>
          <a:lstStyle/>
          <a:p>
            <a:pPr algn="ctr">
              <a:lnSpc>
                <a:spcPct val="100000"/>
              </a:lnSpc>
              <a:spcBef>
                <a:spcPts val="409"/>
              </a:spcBef>
            </a:pPr>
            <a:r>
              <a:rPr lang="en-AU" spc="-5" dirty="0" err="1">
                <a:solidFill>
                  <a:schemeClr val="bg1"/>
                </a:solidFill>
                <a:latin typeface="Montserrat ExtraBold"/>
                <a:cs typeface="Calibri"/>
              </a:rPr>
              <a:t>jobactive</a:t>
            </a:r>
            <a:endParaRPr dirty="0">
              <a:solidFill>
                <a:schemeClr val="bg1"/>
              </a:solidFill>
              <a:latin typeface="Calibri"/>
              <a:cs typeface="Calibri"/>
            </a:endParaRPr>
          </a:p>
        </p:txBody>
      </p:sp>
      <p:cxnSp>
        <p:nvCxnSpPr>
          <p:cNvPr id="21" name="Straight Arrow Connector 20">
            <a:extLst>
              <a:ext uri="{FF2B5EF4-FFF2-40B4-BE49-F238E27FC236}">
                <a16:creationId xmlns:a16="http://schemas.microsoft.com/office/drawing/2014/main" id="{AF296A18-7196-4B69-9D87-5F2CFEFCE862}"/>
              </a:ext>
            </a:extLst>
          </p:cNvPr>
          <p:cNvCxnSpPr/>
          <p:nvPr/>
        </p:nvCxnSpPr>
        <p:spPr>
          <a:xfrm>
            <a:off x="6072160" y="2276215"/>
            <a:ext cx="0" cy="175566"/>
          </a:xfrm>
          <a:prstGeom prst="straightConnector1">
            <a:avLst/>
          </a:prstGeom>
          <a:ln w="12700">
            <a:solidFill>
              <a:srgbClr val="2A706E"/>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ED45F0C-0263-4E7E-9A28-DD3A4A37E43D}"/>
              </a:ext>
            </a:extLst>
          </p:cNvPr>
          <p:cNvCxnSpPr/>
          <p:nvPr/>
        </p:nvCxnSpPr>
        <p:spPr>
          <a:xfrm>
            <a:off x="6086761" y="4955625"/>
            <a:ext cx="0" cy="175566"/>
          </a:xfrm>
          <a:prstGeom prst="straightConnector1">
            <a:avLst/>
          </a:prstGeom>
          <a:ln w="12700">
            <a:solidFill>
              <a:srgbClr val="2A706E"/>
            </a:solidFill>
            <a:tailEnd type="triangle"/>
          </a:ln>
        </p:spPr>
        <p:style>
          <a:lnRef idx="1">
            <a:schemeClr val="accent1"/>
          </a:lnRef>
          <a:fillRef idx="0">
            <a:schemeClr val="accent1"/>
          </a:fillRef>
          <a:effectRef idx="0">
            <a:schemeClr val="accent1"/>
          </a:effectRef>
          <a:fontRef idx="minor">
            <a:schemeClr val="tx1"/>
          </a:fontRef>
        </p:style>
      </p:cxnSp>
      <p:sp>
        <p:nvSpPr>
          <p:cNvPr id="24" name="object 7">
            <a:extLst>
              <a:ext uri="{FF2B5EF4-FFF2-40B4-BE49-F238E27FC236}">
                <a16:creationId xmlns:a16="http://schemas.microsoft.com/office/drawing/2014/main" id="{E11DF671-8C35-4318-93D6-465F39ECFF20}"/>
              </a:ext>
            </a:extLst>
          </p:cNvPr>
          <p:cNvSpPr txBox="1"/>
          <p:nvPr/>
        </p:nvSpPr>
        <p:spPr>
          <a:xfrm>
            <a:off x="1851731" y="5204025"/>
            <a:ext cx="8580741" cy="945130"/>
          </a:xfrm>
          <a:prstGeom prst="rect">
            <a:avLst/>
          </a:prstGeom>
        </p:spPr>
        <p:txBody>
          <a:bodyPr vert="horz" wrap="square" lIns="0" tIns="52069" rIns="0" bIns="0" rtlCol="0">
            <a:spAutoFit/>
          </a:bodyPr>
          <a:lstStyle/>
          <a:p>
            <a:pPr algn="ctr">
              <a:lnSpc>
                <a:spcPct val="100000"/>
              </a:lnSpc>
              <a:spcBef>
                <a:spcPts val="600"/>
              </a:spcBef>
            </a:pPr>
            <a:r>
              <a:rPr lang="en-US" sz="1600" b="1" spc="-5" dirty="0">
                <a:solidFill>
                  <a:srgbClr val="19233E"/>
                </a:solidFill>
                <a:latin typeface="Montserrat" panose="02000505000000020004" pitchFamily="2" charset="0"/>
                <a:cs typeface="Montserrat ExtraBold"/>
              </a:rPr>
              <a:t>Find a provider online or speak to a person</a:t>
            </a:r>
            <a:endParaRPr lang="en-US" sz="1600" dirty="0">
              <a:latin typeface="Montserrat" panose="02000505000000020004" pitchFamily="2" charset="0"/>
              <a:cs typeface="Montserrat ExtraBold"/>
            </a:endParaRPr>
          </a:p>
          <a:p>
            <a:pPr marL="136525" marR="5080" indent="-123825">
              <a:lnSpc>
                <a:spcPct val="100000"/>
              </a:lnSpc>
              <a:spcBef>
                <a:spcPts val="600"/>
              </a:spcBef>
              <a:tabLst>
                <a:tab pos="92075" algn="l"/>
              </a:tabLst>
            </a:pPr>
            <a:r>
              <a:rPr lang="en-US" sz="1600" dirty="0">
                <a:solidFill>
                  <a:srgbClr val="19233E"/>
                </a:solidFill>
                <a:latin typeface="Montserrat" panose="02000505000000020004" pitchFamily="2" charset="0"/>
                <a:cs typeface="Calibri"/>
              </a:rPr>
              <a:t>» </a:t>
            </a:r>
            <a:r>
              <a:rPr lang="en-US" sz="1600" dirty="0">
                <a:solidFill>
                  <a:srgbClr val="19233E"/>
                </a:solidFill>
                <a:latin typeface="Montserrat" panose="02000505000000020004" pitchFamily="2" charset="0"/>
                <a:cs typeface="Montserrat SemiBold"/>
              </a:rPr>
              <a:t>Find a </a:t>
            </a:r>
            <a:r>
              <a:rPr lang="en-US" sz="1600" dirty="0" err="1">
                <a:solidFill>
                  <a:srgbClr val="19233E"/>
                </a:solidFill>
                <a:latin typeface="Montserrat" panose="02000505000000020004" pitchFamily="2" charset="0"/>
                <a:cs typeface="Montserrat SemiBold"/>
              </a:rPr>
              <a:t>jobactive</a:t>
            </a:r>
            <a:r>
              <a:rPr lang="en-US" sz="1600" dirty="0">
                <a:solidFill>
                  <a:srgbClr val="19233E"/>
                </a:solidFill>
                <a:latin typeface="Montserrat" panose="02000505000000020004" pitchFamily="2" charset="0"/>
                <a:cs typeface="Montserrat SemiBold"/>
              </a:rPr>
              <a:t> provider near you at </a:t>
            </a:r>
            <a:r>
              <a:rPr lang="en-US" sz="1600" dirty="0">
                <a:solidFill>
                  <a:srgbClr val="2A706E"/>
                </a:solidFill>
                <a:latin typeface="Montserrat" panose="02000505000000020004" pitchFamily="2" charset="0"/>
                <a:cs typeface="Montserrat SemiBold"/>
                <a:hlinkClick r:id="rId3">
                  <a:extLst>
                    <a:ext uri="{A12FA001-AC4F-418D-AE19-62706E023703}">
                      <ahyp:hlinkClr xmlns:ahyp="http://schemas.microsoft.com/office/drawing/2018/hyperlinkcolor" val="tx"/>
                    </a:ext>
                  </a:extLst>
                </a:hlinkClick>
              </a:rPr>
              <a:t>https://jobsearch.gov.au/serviceproviders</a:t>
            </a:r>
            <a:endParaRPr lang="en-US" sz="1600" dirty="0">
              <a:solidFill>
                <a:srgbClr val="2A706E"/>
              </a:solidFill>
              <a:latin typeface="Montserrat" panose="02000505000000020004" pitchFamily="2" charset="0"/>
              <a:cs typeface="Calibri"/>
            </a:endParaRPr>
          </a:p>
          <a:p>
            <a:pPr marL="720725" indent="-708025">
              <a:lnSpc>
                <a:spcPct val="100000"/>
              </a:lnSpc>
              <a:spcBef>
                <a:spcPts val="600"/>
              </a:spcBef>
              <a:tabLst>
                <a:tab pos="720725" algn="l"/>
              </a:tabLst>
            </a:pPr>
            <a:r>
              <a:rPr lang="en-US" sz="1600" dirty="0">
                <a:solidFill>
                  <a:srgbClr val="19233E"/>
                </a:solidFill>
                <a:latin typeface="Montserrat" panose="02000505000000020004" pitchFamily="2" charset="0"/>
                <a:cs typeface="Calibri"/>
              </a:rPr>
              <a:t>» Call the Job Seeker Hotline on </a:t>
            </a:r>
            <a:r>
              <a:rPr lang="en-US" sz="1600" b="1" dirty="0">
                <a:solidFill>
                  <a:srgbClr val="19233E"/>
                </a:solidFill>
                <a:latin typeface="Montserrat" panose="02000505000000020004" pitchFamily="2" charset="0"/>
                <a:cs typeface="Calibri"/>
              </a:rPr>
              <a:t>13 62 68</a:t>
            </a:r>
            <a:endParaRPr lang="en-US" sz="1600" b="1" dirty="0">
              <a:latin typeface="Montserrat" panose="02000505000000020004" pitchFamily="2" charset="0"/>
              <a:cs typeface="Calibri"/>
            </a:endParaRPr>
          </a:p>
        </p:txBody>
      </p:sp>
    </p:spTree>
    <p:extLst>
      <p:ext uri="{BB962C8B-B14F-4D97-AF65-F5344CB8AC3E}">
        <p14:creationId xmlns:p14="http://schemas.microsoft.com/office/powerpoint/2010/main" val="648622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Pathways to </a:t>
            </a:r>
            <a:r>
              <a:rPr lang="en-US" dirty="0">
                <a:latin typeface="Montserrat ExtraBold" panose="00000900000000000000" pitchFamily="2" charset="0"/>
                <a:ea typeface="+mn-ea"/>
                <a:cs typeface="+mn-cs"/>
              </a:rPr>
              <a:t>employment support</a:t>
            </a:r>
          </a:p>
        </p:txBody>
      </p:sp>
      <p:sp>
        <p:nvSpPr>
          <p:cNvPr id="25" name="object 7">
            <a:extLst>
              <a:ext uri="{FF2B5EF4-FFF2-40B4-BE49-F238E27FC236}">
                <a16:creationId xmlns:a16="http://schemas.microsoft.com/office/drawing/2014/main" id="{EBF16709-3413-416E-8238-F46AFBEAC438}"/>
              </a:ext>
            </a:extLst>
          </p:cNvPr>
          <p:cNvSpPr txBox="1"/>
          <p:nvPr/>
        </p:nvSpPr>
        <p:spPr>
          <a:xfrm>
            <a:off x="2008325" y="5051609"/>
            <a:ext cx="7675222" cy="945130"/>
          </a:xfrm>
          <a:prstGeom prst="rect">
            <a:avLst/>
          </a:prstGeom>
        </p:spPr>
        <p:txBody>
          <a:bodyPr vert="horz" wrap="square" lIns="0" tIns="52069" rIns="0" bIns="0" rtlCol="0">
            <a:spAutoFit/>
          </a:bodyPr>
          <a:lstStyle/>
          <a:p>
            <a:pPr algn="ctr">
              <a:lnSpc>
                <a:spcPct val="100000"/>
              </a:lnSpc>
              <a:spcBef>
                <a:spcPts val="409"/>
              </a:spcBef>
            </a:pPr>
            <a:r>
              <a:rPr lang="en-US" sz="1600" b="1" spc="-5" dirty="0">
                <a:solidFill>
                  <a:srgbClr val="19233E"/>
                </a:solidFill>
                <a:latin typeface="Montserrat" panose="02000505000000020004" pitchFamily="2" charset="0"/>
                <a:cs typeface="Montserrat ExtraBold"/>
              </a:rPr>
              <a:t>Find a provider online or speak to a person</a:t>
            </a:r>
            <a:endParaRPr lang="en-US" sz="1600" dirty="0">
              <a:latin typeface="Montserrat" panose="02000505000000020004" pitchFamily="2" charset="0"/>
              <a:cs typeface="Montserrat ExtraBold"/>
            </a:endParaRPr>
          </a:p>
          <a:p>
            <a:pPr marL="136525" marR="5080" indent="-123825">
              <a:lnSpc>
                <a:spcPct val="100000"/>
              </a:lnSpc>
              <a:spcBef>
                <a:spcPts val="600"/>
              </a:spcBef>
              <a:tabLst>
                <a:tab pos="92075" algn="l"/>
              </a:tabLst>
            </a:pPr>
            <a:r>
              <a:rPr lang="en-US" sz="1600" dirty="0">
                <a:solidFill>
                  <a:srgbClr val="19233E"/>
                </a:solidFill>
                <a:latin typeface="Montserrat" panose="02000505000000020004" pitchFamily="2" charset="0"/>
                <a:cs typeface="Calibri"/>
              </a:rPr>
              <a:t>» </a:t>
            </a:r>
            <a:r>
              <a:rPr lang="en-US" sz="1600" dirty="0">
                <a:solidFill>
                  <a:srgbClr val="19233E"/>
                </a:solidFill>
                <a:latin typeface="Montserrat" panose="02000505000000020004" pitchFamily="2" charset="0"/>
                <a:cs typeface="Montserrat SemiBold"/>
              </a:rPr>
              <a:t>Find a DES Provider near you at </a:t>
            </a:r>
            <a:r>
              <a:rPr lang="en-US" sz="1600" dirty="0">
                <a:solidFill>
                  <a:srgbClr val="19233E"/>
                </a:solidFill>
                <a:latin typeface="Montserrat" panose="02000505000000020004" pitchFamily="2" charset="0"/>
                <a:cs typeface="Montserrat SemiBold"/>
                <a:hlinkClick r:id="rId3"/>
              </a:rPr>
              <a:t>www.jobaccess.gov.au/find-a-provider</a:t>
            </a:r>
            <a:endParaRPr lang="en-AU" sz="1600" u="sng" dirty="0">
              <a:solidFill>
                <a:srgbClr val="D70C3D"/>
              </a:solidFill>
              <a:uFill>
                <a:solidFill>
                  <a:srgbClr val="D70C3D"/>
                </a:solidFill>
              </a:uFill>
              <a:latin typeface="Montserrat" panose="02000505000000020004" pitchFamily="2" charset="0"/>
              <a:cs typeface="Calibri"/>
            </a:endParaRPr>
          </a:p>
          <a:p>
            <a:pPr marL="136525" marR="5080" indent="-123825">
              <a:lnSpc>
                <a:spcPct val="100000"/>
              </a:lnSpc>
              <a:spcBef>
                <a:spcPts val="600"/>
              </a:spcBef>
              <a:tabLst>
                <a:tab pos="92075" algn="l"/>
              </a:tabLst>
            </a:pPr>
            <a:r>
              <a:rPr lang="en-US" sz="1600" dirty="0">
                <a:solidFill>
                  <a:srgbClr val="19233E"/>
                </a:solidFill>
                <a:latin typeface="Montserrat" panose="02000505000000020004" pitchFamily="2" charset="0"/>
                <a:cs typeface="Calibri"/>
              </a:rPr>
              <a:t>» Ring a </a:t>
            </a:r>
            <a:r>
              <a:rPr lang="en-US" sz="1600" dirty="0" err="1">
                <a:solidFill>
                  <a:srgbClr val="19233E"/>
                </a:solidFill>
                <a:latin typeface="Montserrat" panose="02000505000000020004" pitchFamily="2" charset="0"/>
                <a:cs typeface="Calibri"/>
              </a:rPr>
              <a:t>JobAccess</a:t>
            </a:r>
            <a:r>
              <a:rPr lang="en-US" sz="1600" dirty="0">
                <a:solidFill>
                  <a:srgbClr val="19233E"/>
                </a:solidFill>
                <a:latin typeface="Montserrat" panose="02000505000000020004" pitchFamily="2" charset="0"/>
                <a:cs typeface="Calibri"/>
              </a:rPr>
              <a:t> Advisor on </a:t>
            </a:r>
            <a:r>
              <a:rPr lang="en-US" sz="1600" b="1" dirty="0">
                <a:solidFill>
                  <a:srgbClr val="19233E"/>
                </a:solidFill>
                <a:latin typeface="Montserrat" panose="02000505000000020004" pitchFamily="2" charset="0"/>
                <a:cs typeface="Calibri"/>
              </a:rPr>
              <a:t>1800 464 800</a:t>
            </a:r>
            <a:endParaRPr lang="en-US" sz="1600" b="1" dirty="0">
              <a:latin typeface="Montserrat" panose="02000505000000020004" pitchFamily="2" charset="0"/>
              <a:cs typeface="Calibri"/>
            </a:endParaRPr>
          </a:p>
        </p:txBody>
      </p:sp>
      <p:sp>
        <p:nvSpPr>
          <p:cNvPr id="26" name="Rectangle: Rounded Corners 25">
            <a:extLst>
              <a:ext uri="{FF2B5EF4-FFF2-40B4-BE49-F238E27FC236}">
                <a16:creationId xmlns:a16="http://schemas.microsoft.com/office/drawing/2014/main" id="{74C58852-1AB5-47B5-A970-9EC6379F151A}"/>
              </a:ext>
            </a:extLst>
          </p:cNvPr>
          <p:cNvSpPr/>
          <p:nvPr/>
        </p:nvSpPr>
        <p:spPr>
          <a:xfrm>
            <a:off x="1895133" y="4945319"/>
            <a:ext cx="7901605" cy="1273035"/>
          </a:xfrm>
          <a:prstGeom prst="roundRect">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33" name="Rectangle: Rounded Corners 32">
            <a:extLst>
              <a:ext uri="{FF2B5EF4-FFF2-40B4-BE49-F238E27FC236}">
                <a16:creationId xmlns:a16="http://schemas.microsoft.com/office/drawing/2014/main" id="{297E6C4C-5BAD-4993-9C16-A6335C3BCB1E}"/>
              </a:ext>
            </a:extLst>
          </p:cNvPr>
          <p:cNvSpPr/>
          <p:nvPr/>
        </p:nvSpPr>
        <p:spPr>
          <a:xfrm>
            <a:off x="3036994" y="1828802"/>
            <a:ext cx="5260075" cy="447413"/>
          </a:xfrm>
          <a:prstGeom prst="roundRect">
            <a:avLst/>
          </a:prstGeom>
          <a:solidFill>
            <a:srgbClr val="006FBA"/>
          </a:solid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34" name="object 7">
            <a:extLst>
              <a:ext uri="{FF2B5EF4-FFF2-40B4-BE49-F238E27FC236}">
                <a16:creationId xmlns:a16="http://schemas.microsoft.com/office/drawing/2014/main" id="{AB403109-E518-4EB1-B060-81D6ED573A7A}"/>
              </a:ext>
            </a:extLst>
          </p:cNvPr>
          <p:cNvSpPr txBox="1"/>
          <p:nvPr/>
        </p:nvSpPr>
        <p:spPr>
          <a:xfrm>
            <a:off x="3369789" y="1858732"/>
            <a:ext cx="4664292" cy="329576"/>
          </a:xfrm>
          <a:prstGeom prst="rect">
            <a:avLst/>
          </a:prstGeom>
        </p:spPr>
        <p:txBody>
          <a:bodyPr vert="horz" wrap="square" lIns="0" tIns="52069" rIns="0" bIns="0" rtlCol="0">
            <a:spAutoFit/>
          </a:bodyPr>
          <a:lstStyle/>
          <a:p>
            <a:pPr algn="ctr">
              <a:lnSpc>
                <a:spcPct val="100000"/>
              </a:lnSpc>
              <a:spcBef>
                <a:spcPts val="409"/>
              </a:spcBef>
            </a:pPr>
            <a:r>
              <a:rPr lang="en-AU" sz="1800" spc="-5" dirty="0">
                <a:solidFill>
                  <a:schemeClr val="bg1"/>
                </a:solidFill>
                <a:latin typeface="Montserrat ExtraBold"/>
                <a:cs typeface="Calibri"/>
              </a:rPr>
              <a:t>Disability employment services (DES)</a:t>
            </a:r>
            <a:endParaRPr lang="en-AU" sz="1800" dirty="0">
              <a:solidFill>
                <a:schemeClr val="bg1"/>
              </a:solidFill>
              <a:latin typeface="Calibri"/>
              <a:cs typeface="Calibri"/>
            </a:endParaRPr>
          </a:p>
        </p:txBody>
      </p:sp>
      <p:cxnSp>
        <p:nvCxnSpPr>
          <p:cNvPr id="35" name="Straight Arrow Connector 34">
            <a:extLst>
              <a:ext uri="{FF2B5EF4-FFF2-40B4-BE49-F238E27FC236}">
                <a16:creationId xmlns:a16="http://schemas.microsoft.com/office/drawing/2014/main" id="{CB118BA3-8A35-4B2E-84EB-A928F710BAF8}"/>
              </a:ext>
            </a:extLst>
          </p:cNvPr>
          <p:cNvCxnSpPr/>
          <p:nvPr/>
        </p:nvCxnSpPr>
        <p:spPr>
          <a:xfrm>
            <a:off x="4551865" y="2276215"/>
            <a:ext cx="0" cy="175566"/>
          </a:xfrm>
          <a:prstGeom prst="straightConnector1">
            <a:avLst/>
          </a:prstGeom>
          <a:ln w="12700">
            <a:solidFill>
              <a:srgbClr val="006FBA"/>
            </a:solidFill>
            <a:tailEnd type="triangle"/>
          </a:ln>
        </p:spPr>
        <p:style>
          <a:lnRef idx="1">
            <a:schemeClr val="accent1"/>
          </a:lnRef>
          <a:fillRef idx="0">
            <a:schemeClr val="accent1"/>
          </a:fillRef>
          <a:effectRef idx="0">
            <a:schemeClr val="accent1"/>
          </a:effectRef>
          <a:fontRef idx="minor">
            <a:schemeClr val="tx1"/>
          </a:fontRef>
        </p:style>
      </p:cxnSp>
      <p:sp>
        <p:nvSpPr>
          <p:cNvPr id="13" name="object 7">
            <a:extLst>
              <a:ext uri="{FF2B5EF4-FFF2-40B4-BE49-F238E27FC236}">
                <a16:creationId xmlns:a16="http://schemas.microsoft.com/office/drawing/2014/main" id="{ED94068B-2BAB-4A5D-8B3A-2A884C178F74}"/>
              </a:ext>
            </a:extLst>
          </p:cNvPr>
          <p:cNvSpPr txBox="1"/>
          <p:nvPr/>
        </p:nvSpPr>
        <p:spPr>
          <a:xfrm>
            <a:off x="819946" y="2576922"/>
            <a:ext cx="5025990" cy="1930015"/>
          </a:xfrm>
          <a:prstGeom prst="rect">
            <a:avLst/>
          </a:prstGeom>
        </p:spPr>
        <p:txBody>
          <a:bodyPr vert="horz" wrap="square" lIns="0" tIns="52069" rIns="0" bIns="0" rtlCol="0">
            <a:spAutoFit/>
          </a:bodyPr>
          <a:lstStyle/>
          <a:p>
            <a:pPr marL="64135">
              <a:lnSpc>
                <a:spcPct val="100000"/>
              </a:lnSpc>
              <a:spcBef>
                <a:spcPts val="600"/>
              </a:spcBef>
            </a:pPr>
            <a:r>
              <a:rPr lang="en-US" sz="1600" b="1" spc="-5" dirty="0">
                <a:solidFill>
                  <a:srgbClr val="19233E"/>
                </a:solidFill>
                <a:latin typeface="Montserrat" panose="02000505000000020004" pitchFamily="2" charset="0"/>
                <a:cs typeface="Montserrat ExtraBold"/>
              </a:rPr>
              <a:t>Employment Support Services</a:t>
            </a:r>
            <a:r>
              <a:rPr lang="en-US" sz="1600" b="1" spc="-150" dirty="0">
                <a:solidFill>
                  <a:srgbClr val="19233E"/>
                </a:solidFill>
                <a:latin typeface="Montserrat" panose="02000505000000020004" pitchFamily="2" charset="0"/>
                <a:cs typeface="Montserrat ExtraBold"/>
              </a:rPr>
              <a:t> </a:t>
            </a:r>
            <a:r>
              <a:rPr lang="en-US" sz="1600" b="1" dirty="0">
                <a:solidFill>
                  <a:srgbClr val="19233E"/>
                </a:solidFill>
                <a:latin typeface="Montserrat" panose="02000505000000020004" pitchFamily="2" charset="0"/>
                <a:cs typeface="Montserrat ExtraBold"/>
              </a:rPr>
              <a:t>(ESS)</a:t>
            </a:r>
            <a:endParaRPr lang="en-US" sz="1600" dirty="0">
              <a:latin typeface="Montserrat" panose="02000505000000020004" pitchFamily="2" charset="0"/>
              <a:cs typeface="Montserrat ExtraBold"/>
            </a:endParaRPr>
          </a:p>
          <a:p>
            <a:pPr marL="175895" marR="5080" indent="-163830">
              <a:lnSpc>
                <a:spcPct val="100000"/>
              </a:lnSpc>
              <a:spcBef>
                <a:spcPts val="600"/>
              </a:spcBef>
              <a:buFont typeface="Wingdings"/>
              <a:buChar char=""/>
              <a:tabLst>
                <a:tab pos="175895" algn="l"/>
              </a:tabLst>
            </a:pPr>
            <a:r>
              <a:rPr lang="en-US" sz="1600" dirty="0">
                <a:solidFill>
                  <a:srgbClr val="19233E"/>
                </a:solidFill>
                <a:latin typeface="Montserrat" panose="02000505000000020004" pitchFamily="2" charset="0"/>
                <a:cs typeface="Calibri"/>
              </a:rPr>
              <a:t>Job seekers with a permanent disability who need </a:t>
            </a:r>
            <a:r>
              <a:rPr lang="en-US" sz="1600" b="1" dirty="0">
                <a:solidFill>
                  <a:srgbClr val="19233E"/>
                </a:solidFill>
                <a:latin typeface="Montserrat" panose="02000505000000020004" pitchFamily="2" charset="0"/>
                <a:cs typeface="Montserrat SemiBold"/>
              </a:rPr>
              <a:t>long term, regular support </a:t>
            </a:r>
            <a:r>
              <a:rPr lang="en-US" sz="1600" dirty="0">
                <a:solidFill>
                  <a:srgbClr val="19233E"/>
                </a:solidFill>
                <a:latin typeface="Montserrat" panose="02000505000000020004" pitchFamily="2" charset="0"/>
                <a:cs typeface="Calibri"/>
              </a:rPr>
              <a:t>in the workplace</a:t>
            </a:r>
            <a:endParaRPr lang="en-US" sz="1600" dirty="0">
              <a:latin typeface="Montserrat" panose="02000505000000020004" pitchFamily="2" charset="0"/>
              <a:cs typeface="Calibri"/>
            </a:endParaRPr>
          </a:p>
          <a:p>
            <a:pPr marL="175260" marR="266065" indent="-163195">
              <a:lnSpc>
                <a:spcPct val="100000"/>
              </a:lnSpc>
              <a:spcBef>
                <a:spcPts val="600"/>
              </a:spcBef>
              <a:buFont typeface="Wingdings"/>
              <a:buChar char=""/>
              <a:tabLst>
                <a:tab pos="176530" algn="l"/>
              </a:tabLst>
            </a:pPr>
            <a:r>
              <a:rPr lang="en-US" sz="1600" dirty="0">
                <a:solidFill>
                  <a:srgbClr val="19233E"/>
                </a:solidFill>
                <a:latin typeface="Montserrat" panose="02000505000000020004" pitchFamily="2" charset="0"/>
                <a:cs typeface="Calibri"/>
              </a:rPr>
              <a:t>School-based trainees and apprentices who meet eligibility criteria may be eligible for support (with approval)</a:t>
            </a:r>
          </a:p>
        </p:txBody>
      </p:sp>
      <p:sp>
        <p:nvSpPr>
          <p:cNvPr id="14" name="Rectangle: Rounded Corners 13">
            <a:extLst>
              <a:ext uri="{FF2B5EF4-FFF2-40B4-BE49-F238E27FC236}">
                <a16:creationId xmlns:a16="http://schemas.microsoft.com/office/drawing/2014/main" id="{3EC5E438-C3DC-4F2E-80ED-2501FCA0F00F}"/>
              </a:ext>
            </a:extLst>
          </p:cNvPr>
          <p:cNvSpPr/>
          <p:nvPr/>
        </p:nvSpPr>
        <p:spPr>
          <a:xfrm>
            <a:off x="662178" y="2453893"/>
            <a:ext cx="5025989" cy="2297009"/>
          </a:xfrm>
          <a:prstGeom prst="roundRect">
            <a:avLst>
              <a:gd name="adj" fmla="val 11269"/>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5" name="object 7">
            <a:extLst>
              <a:ext uri="{FF2B5EF4-FFF2-40B4-BE49-F238E27FC236}">
                <a16:creationId xmlns:a16="http://schemas.microsoft.com/office/drawing/2014/main" id="{6E111AD8-9CF9-4B0D-9E18-A32F85C3F036}"/>
              </a:ext>
            </a:extLst>
          </p:cNvPr>
          <p:cNvSpPr txBox="1"/>
          <p:nvPr/>
        </p:nvSpPr>
        <p:spPr>
          <a:xfrm>
            <a:off x="6132201" y="2576922"/>
            <a:ext cx="5566156" cy="1930015"/>
          </a:xfrm>
          <a:prstGeom prst="rect">
            <a:avLst/>
          </a:prstGeom>
        </p:spPr>
        <p:txBody>
          <a:bodyPr vert="horz" wrap="square" lIns="0" tIns="52069" rIns="0" bIns="0" rtlCol="0">
            <a:spAutoFit/>
          </a:bodyPr>
          <a:lstStyle/>
          <a:p>
            <a:pPr marL="36830">
              <a:lnSpc>
                <a:spcPct val="100000"/>
              </a:lnSpc>
              <a:spcBef>
                <a:spcPts val="600"/>
              </a:spcBef>
            </a:pPr>
            <a:r>
              <a:rPr lang="en-US" sz="1600" b="1" spc="-5" dirty="0">
                <a:latin typeface="Montserrat" panose="02000505000000020004" pitchFamily="2" charset="0"/>
                <a:cs typeface="Montserrat ExtraBold"/>
              </a:rPr>
              <a:t>Disability </a:t>
            </a:r>
            <a:r>
              <a:rPr lang="en-US" sz="1600" b="1" spc="-10" dirty="0">
                <a:latin typeface="Montserrat" panose="02000505000000020004" pitchFamily="2" charset="0"/>
                <a:cs typeface="Montserrat ExtraBold"/>
              </a:rPr>
              <a:t>Management </a:t>
            </a:r>
            <a:r>
              <a:rPr lang="en-US" sz="1600" b="1" spc="-5" dirty="0">
                <a:latin typeface="Montserrat" panose="02000505000000020004" pitchFamily="2" charset="0"/>
                <a:cs typeface="Montserrat ExtraBold"/>
              </a:rPr>
              <a:t>Services</a:t>
            </a:r>
            <a:r>
              <a:rPr lang="en-US" sz="1600" b="1" spc="-105" dirty="0">
                <a:latin typeface="Montserrat" panose="02000505000000020004" pitchFamily="2" charset="0"/>
                <a:cs typeface="Montserrat ExtraBold"/>
              </a:rPr>
              <a:t> </a:t>
            </a:r>
            <a:r>
              <a:rPr lang="en-US" sz="1600" b="1" dirty="0">
                <a:latin typeface="Montserrat" panose="02000505000000020004" pitchFamily="2" charset="0"/>
                <a:cs typeface="Montserrat ExtraBold"/>
              </a:rPr>
              <a:t>(DMS)</a:t>
            </a:r>
            <a:endParaRPr lang="en-US" sz="1600" dirty="0">
              <a:latin typeface="Montserrat" panose="02000505000000020004" pitchFamily="2" charset="0"/>
              <a:cs typeface="Montserrat ExtraBold"/>
            </a:endParaRPr>
          </a:p>
          <a:p>
            <a:pPr marL="175895" marR="5080" indent="-163830">
              <a:lnSpc>
                <a:spcPct val="100000"/>
              </a:lnSpc>
              <a:spcBef>
                <a:spcPts val="600"/>
              </a:spcBef>
              <a:buFont typeface="Wingdings"/>
              <a:buChar char=""/>
              <a:tabLst>
                <a:tab pos="175895" algn="l"/>
              </a:tabLst>
            </a:pPr>
            <a:r>
              <a:rPr lang="en-US" sz="1600" dirty="0">
                <a:solidFill>
                  <a:srgbClr val="19233E"/>
                </a:solidFill>
                <a:latin typeface="Montserrat" panose="02000505000000020004" pitchFamily="2" charset="0"/>
                <a:cs typeface="Calibri"/>
              </a:rPr>
              <a:t>Job seekers with a disability, injury or health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condition, requiring assistance from a DES </a:t>
            </a:r>
            <a:r>
              <a:rPr lang="en-US" sz="1600" b="1" dirty="0">
                <a:solidFill>
                  <a:srgbClr val="19233E"/>
                </a:solidFill>
                <a:latin typeface="Montserrat" panose="02000505000000020004" pitchFamily="2" charset="0"/>
                <a:cs typeface="Montserrat SemiBold"/>
              </a:rPr>
              <a:t>but not long term support </a:t>
            </a:r>
            <a:r>
              <a:rPr lang="en-US" sz="1600" dirty="0">
                <a:solidFill>
                  <a:srgbClr val="19233E"/>
                </a:solidFill>
                <a:latin typeface="Montserrat" panose="02000505000000020004" pitchFamily="2" charset="0"/>
                <a:cs typeface="Calibri"/>
              </a:rPr>
              <a:t>in the workplace</a:t>
            </a:r>
            <a:endParaRPr lang="en-US" sz="1600" dirty="0">
              <a:latin typeface="Montserrat" panose="02000505000000020004" pitchFamily="2" charset="0"/>
              <a:cs typeface="Calibri"/>
            </a:endParaRPr>
          </a:p>
          <a:p>
            <a:pPr marL="175260" marR="132080" indent="-163195">
              <a:lnSpc>
                <a:spcPct val="100000"/>
              </a:lnSpc>
              <a:spcBef>
                <a:spcPts val="600"/>
              </a:spcBef>
              <a:buFont typeface="Wingdings"/>
              <a:buChar char=""/>
              <a:tabLst>
                <a:tab pos="176530" algn="l"/>
              </a:tabLst>
            </a:pPr>
            <a:r>
              <a:rPr lang="en-US" sz="1600" dirty="0">
                <a:solidFill>
                  <a:srgbClr val="19233E"/>
                </a:solidFill>
                <a:latin typeface="Montserrat" panose="02000505000000020004" pitchFamily="2" charset="0"/>
                <a:cs typeface="Calibri"/>
              </a:rPr>
              <a:t>School-based trainees and apprentices who meet eligibility criteria may be eligible for support (with approval)</a:t>
            </a:r>
            <a:endParaRPr lang="en-US" sz="1600" dirty="0">
              <a:latin typeface="Montserrat" panose="02000505000000020004" pitchFamily="2" charset="0"/>
              <a:cs typeface="Calibri"/>
            </a:endParaRPr>
          </a:p>
        </p:txBody>
      </p:sp>
      <p:sp>
        <p:nvSpPr>
          <p:cNvPr id="16" name="Rectangle: Rounded Corners 15">
            <a:extLst>
              <a:ext uri="{FF2B5EF4-FFF2-40B4-BE49-F238E27FC236}">
                <a16:creationId xmlns:a16="http://schemas.microsoft.com/office/drawing/2014/main" id="{E6702A1D-8953-4C95-8EF0-E42B742AF8D2}"/>
              </a:ext>
            </a:extLst>
          </p:cNvPr>
          <p:cNvSpPr/>
          <p:nvPr/>
        </p:nvSpPr>
        <p:spPr>
          <a:xfrm>
            <a:off x="5925448" y="2453893"/>
            <a:ext cx="5952246" cy="2297009"/>
          </a:xfrm>
          <a:prstGeom prst="roundRect">
            <a:avLst>
              <a:gd name="adj" fmla="val 11269"/>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cxnSp>
        <p:nvCxnSpPr>
          <p:cNvPr id="18" name="Straight Arrow Connector 17">
            <a:extLst>
              <a:ext uri="{FF2B5EF4-FFF2-40B4-BE49-F238E27FC236}">
                <a16:creationId xmlns:a16="http://schemas.microsoft.com/office/drawing/2014/main" id="{90AB27DF-6B83-4DB8-8845-B7F9AA55C58E}"/>
              </a:ext>
            </a:extLst>
          </p:cNvPr>
          <p:cNvCxnSpPr/>
          <p:nvPr/>
        </p:nvCxnSpPr>
        <p:spPr>
          <a:xfrm>
            <a:off x="6898952" y="2276215"/>
            <a:ext cx="0" cy="175566"/>
          </a:xfrm>
          <a:prstGeom prst="straightConnector1">
            <a:avLst/>
          </a:prstGeom>
          <a:ln w="12700">
            <a:solidFill>
              <a:srgbClr val="006FB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30A3F3-F80C-4DA9-BC76-04FBECEC9134}"/>
              </a:ext>
            </a:extLst>
          </p:cNvPr>
          <p:cNvCxnSpPr/>
          <p:nvPr/>
        </p:nvCxnSpPr>
        <p:spPr>
          <a:xfrm>
            <a:off x="4554921" y="4750903"/>
            <a:ext cx="0" cy="175566"/>
          </a:xfrm>
          <a:prstGeom prst="straightConnector1">
            <a:avLst/>
          </a:prstGeom>
          <a:ln w="12700">
            <a:solidFill>
              <a:srgbClr val="006FB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236947-8CDC-4D3B-8282-1330F68147E3}"/>
              </a:ext>
            </a:extLst>
          </p:cNvPr>
          <p:cNvCxnSpPr/>
          <p:nvPr/>
        </p:nvCxnSpPr>
        <p:spPr>
          <a:xfrm>
            <a:off x="6902008" y="4750903"/>
            <a:ext cx="0" cy="175566"/>
          </a:xfrm>
          <a:prstGeom prst="straightConnector1">
            <a:avLst/>
          </a:prstGeom>
          <a:ln w="12700">
            <a:solidFill>
              <a:srgbClr val="006F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Pathways to </a:t>
            </a:r>
            <a:r>
              <a:rPr lang="en-US" dirty="0">
                <a:latin typeface="Montserrat ExtraBold" panose="00000900000000000000" pitchFamily="2" charset="0"/>
                <a:ea typeface="+mn-ea"/>
                <a:cs typeface="+mn-cs"/>
              </a:rPr>
              <a:t>employment support</a:t>
            </a:r>
          </a:p>
        </p:txBody>
      </p:sp>
      <p:sp>
        <p:nvSpPr>
          <p:cNvPr id="33" name="Rectangle: Rounded Corners 32">
            <a:extLst>
              <a:ext uri="{FF2B5EF4-FFF2-40B4-BE49-F238E27FC236}">
                <a16:creationId xmlns:a16="http://schemas.microsoft.com/office/drawing/2014/main" id="{297E6C4C-5BAD-4993-9C16-A6335C3BCB1E}"/>
              </a:ext>
            </a:extLst>
          </p:cNvPr>
          <p:cNvSpPr/>
          <p:nvPr/>
        </p:nvSpPr>
        <p:spPr>
          <a:xfrm>
            <a:off x="286578" y="1828804"/>
            <a:ext cx="11618844" cy="2981322"/>
          </a:xfrm>
          <a:prstGeom prst="roundRect">
            <a:avLst/>
          </a:prstGeom>
          <a:noFill/>
          <a:ln>
            <a:solidFill>
              <a:srgbClr val="70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9" name="object 14">
            <a:extLst>
              <a:ext uri="{FF2B5EF4-FFF2-40B4-BE49-F238E27FC236}">
                <a16:creationId xmlns:a16="http://schemas.microsoft.com/office/drawing/2014/main" id="{038F5250-A978-402D-A66D-981FB258BDCF}"/>
              </a:ext>
            </a:extLst>
          </p:cNvPr>
          <p:cNvSpPr txBox="1"/>
          <p:nvPr/>
        </p:nvSpPr>
        <p:spPr>
          <a:xfrm>
            <a:off x="421821" y="1907426"/>
            <a:ext cx="11348359" cy="2545568"/>
          </a:xfrm>
          <a:prstGeom prst="rect">
            <a:avLst/>
          </a:prstGeom>
        </p:spPr>
        <p:txBody>
          <a:bodyPr vert="horz" wrap="square" lIns="0" tIns="52069" rIns="0" bIns="0" rtlCol="0">
            <a:spAutoFit/>
          </a:bodyPr>
          <a:lstStyle/>
          <a:p>
            <a:pPr marL="3175" algn="ctr">
              <a:spcBef>
                <a:spcPts val="1200"/>
              </a:spcBef>
            </a:pPr>
            <a:r>
              <a:rPr sz="1600" b="1" spc="-5" dirty="0">
                <a:solidFill>
                  <a:srgbClr val="19233E"/>
                </a:solidFill>
                <a:latin typeface="Montserrat" panose="02000505000000020004" pitchFamily="2" charset="0"/>
                <a:cs typeface="Montserrat ExtraBold"/>
              </a:rPr>
              <a:t>Additional support for Indigenous</a:t>
            </a:r>
            <a:r>
              <a:rPr sz="1600" b="1" spc="-114" dirty="0">
                <a:solidFill>
                  <a:srgbClr val="19233E"/>
                </a:solidFill>
                <a:latin typeface="Montserrat" panose="02000505000000020004" pitchFamily="2" charset="0"/>
                <a:cs typeface="Montserrat ExtraBold"/>
              </a:rPr>
              <a:t> </a:t>
            </a:r>
            <a:r>
              <a:rPr sz="1600" b="1" spc="-10" dirty="0">
                <a:solidFill>
                  <a:srgbClr val="19233E"/>
                </a:solidFill>
                <a:latin typeface="Montserrat" panose="02000505000000020004" pitchFamily="2" charset="0"/>
                <a:cs typeface="Montserrat ExtraBold"/>
              </a:rPr>
              <a:t>students</a:t>
            </a:r>
            <a:endParaRPr sz="1600" b="1" dirty="0">
              <a:latin typeface="Montserrat" panose="02000505000000020004" pitchFamily="2" charset="0"/>
              <a:cs typeface="Montserrat ExtraBold"/>
            </a:endParaRPr>
          </a:p>
          <a:p>
            <a:pPr marL="298450" indent="-285750">
              <a:spcBef>
                <a:spcPts val="1200"/>
              </a:spcBef>
              <a:buFont typeface="Arial" panose="020B0604020202020204" pitchFamily="34" charset="0"/>
              <a:buChar char="•"/>
            </a:pPr>
            <a:r>
              <a:rPr sz="1600" dirty="0">
                <a:solidFill>
                  <a:srgbClr val="19233E"/>
                </a:solidFill>
                <a:latin typeface="Montserrat" panose="02000505000000020004" pitchFamily="2" charset="0"/>
                <a:cs typeface="Calibri"/>
              </a:rPr>
              <a:t>Aboriginal Employment Strategy</a:t>
            </a:r>
            <a:br>
              <a:rPr lang="en-AU" sz="1600" dirty="0">
                <a:solidFill>
                  <a:srgbClr val="19233E"/>
                </a:solidFill>
                <a:latin typeface="Montserrat" panose="02000505000000020004" pitchFamily="2" charset="0"/>
                <a:cs typeface="Calibri"/>
              </a:rPr>
            </a:br>
            <a:r>
              <a:rPr lang="en-AU" sz="1600" dirty="0">
                <a:solidFill>
                  <a:srgbClr val="19233E"/>
                </a:solidFill>
                <a:latin typeface="Montserrat" panose="02000505000000020004" pitchFamily="2" charset="0"/>
                <a:cs typeface="Calibri"/>
                <a:hlinkClick r:id="rId3"/>
              </a:rPr>
              <a:t>www.aes.org.au</a:t>
            </a:r>
            <a:endParaRPr lang="en-US" sz="1600" u="sng" dirty="0">
              <a:solidFill>
                <a:srgbClr val="D70C3D"/>
              </a:solidFill>
              <a:uFill>
                <a:solidFill>
                  <a:srgbClr val="D70C3D"/>
                </a:solidFill>
              </a:uFill>
              <a:latin typeface="Montserrat" panose="02000505000000020004" pitchFamily="2" charset="0"/>
              <a:cs typeface="Calibri"/>
            </a:endParaRPr>
          </a:p>
          <a:p>
            <a:pPr marL="298450" indent="-285750">
              <a:spcBef>
                <a:spcPts val="2400"/>
              </a:spcBef>
              <a:buFont typeface="Arial" panose="020B0604020202020204" pitchFamily="34" charset="0"/>
              <a:buChar char="•"/>
            </a:pPr>
            <a:r>
              <a:rPr lang="en-US" sz="1600" dirty="0">
                <a:solidFill>
                  <a:srgbClr val="19233E"/>
                </a:solidFill>
                <a:latin typeface="Montserrat" panose="02000505000000020004" pitchFamily="2" charset="0"/>
                <a:cs typeface="Calibri"/>
              </a:rPr>
              <a:t>Indigenous Apprenticeship Program</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hlinkClick r:id="rId4"/>
              </a:rPr>
              <a:t>www.humanservices.gov.au/corporate/careers/indigenous-apprenticeship</a:t>
            </a:r>
            <a:endParaRPr lang="en-US" sz="1600" dirty="0">
              <a:latin typeface="Montserrat" panose="02000505000000020004" pitchFamily="2" charset="0"/>
              <a:cs typeface="Calibri"/>
            </a:endParaRPr>
          </a:p>
          <a:p>
            <a:pPr marL="298450" indent="-285750">
              <a:spcBef>
                <a:spcPts val="2400"/>
              </a:spcBef>
              <a:buFont typeface="Arial" panose="020B0604020202020204" pitchFamily="34" charset="0"/>
              <a:buChar char="•"/>
            </a:pPr>
            <a:r>
              <a:rPr lang="en-US" sz="1600" dirty="0">
                <a:solidFill>
                  <a:srgbClr val="19233E"/>
                </a:solidFill>
                <a:latin typeface="Montserrat" panose="02000505000000020004" pitchFamily="2" charset="0"/>
                <a:cs typeface="Calibri"/>
              </a:rPr>
              <a:t>New Careers for Aboriginal People (NCAP) contact list</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hlinkClick r:id="rId5"/>
              </a:rPr>
              <a:t>www.training.nsw.gov.au/forms_documents/programs_services/aboriginal_services/ncap_contacts.pdf</a:t>
            </a:r>
            <a:endParaRPr lang="en-US" sz="1600" dirty="0">
              <a:solidFill>
                <a:srgbClr val="19233E"/>
              </a:solidFill>
              <a:latin typeface="Montserrat" panose="02000505000000020004" pitchFamily="2" charset="0"/>
              <a:cs typeface="Calibri"/>
            </a:endParaRPr>
          </a:p>
        </p:txBody>
      </p:sp>
    </p:spTree>
    <p:extLst>
      <p:ext uri="{BB962C8B-B14F-4D97-AF65-F5344CB8AC3E}">
        <p14:creationId xmlns:p14="http://schemas.microsoft.com/office/powerpoint/2010/main" val="219034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978729"/>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Australian Government </a:t>
            </a:r>
            <a:br>
              <a:rPr lang="en-US" sz="3200" dirty="0">
                <a:solidFill>
                  <a:srgbClr val="006FBA"/>
                </a:solidFill>
                <a:latin typeface="Montserrat ExtraBold" panose="00000900000000000000" pitchFamily="2" charset="0"/>
                <a:ea typeface="+mn-ea"/>
                <a:cs typeface="+mn-cs"/>
              </a:rPr>
            </a:br>
            <a:r>
              <a:rPr lang="en-US" sz="3200" dirty="0">
                <a:latin typeface="Montserrat ExtraBold" panose="00000900000000000000" pitchFamily="2" charset="0"/>
                <a:ea typeface="+mn-ea"/>
                <a:cs typeface="+mn-cs"/>
              </a:rPr>
              <a:t>employment supports</a:t>
            </a:r>
          </a:p>
        </p:txBody>
      </p:sp>
      <p:sp>
        <p:nvSpPr>
          <p:cNvPr id="6" name="TextBox 5">
            <a:extLst>
              <a:ext uri="{FF2B5EF4-FFF2-40B4-BE49-F238E27FC236}">
                <a16:creationId xmlns:a16="http://schemas.microsoft.com/office/drawing/2014/main" id="{9BE2FEB6-F3B9-41EE-9CCF-8BB11E9DE18D}"/>
              </a:ext>
            </a:extLst>
          </p:cNvPr>
          <p:cNvSpPr txBox="1"/>
          <p:nvPr/>
        </p:nvSpPr>
        <p:spPr>
          <a:xfrm>
            <a:off x="785092" y="1790522"/>
            <a:ext cx="10483272" cy="907941"/>
          </a:xfrm>
          <a:prstGeom prst="rect">
            <a:avLst/>
          </a:prstGeom>
          <a:noFill/>
        </p:spPr>
        <p:txBody>
          <a:bodyPr wrap="square" rtlCol="0">
            <a:spAutoFit/>
          </a:bodyPr>
          <a:lstStyle/>
          <a:p>
            <a:pPr marL="12700">
              <a:lnSpc>
                <a:spcPct val="100000"/>
              </a:lnSpc>
              <a:spcBef>
                <a:spcPts val="750"/>
              </a:spcBef>
            </a:pPr>
            <a:r>
              <a:rPr lang="en-US" sz="1600" dirty="0">
                <a:solidFill>
                  <a:srgbClr val="006FBA"/>
                </a:solidFill>
                <a:latin typeface="Montserrat" panose="02000505000000020004" pitchFamily="2" charset="0"/>
                <a:cs typeface="Montserrat"/>
                <a:hlinkClick r:id="rId3">
                  <a:extLst>
                    <a:ext uri="{A12FA001-AC4F-418D-AE19-62706E023703}">
                      <ahyp:hlinkClr xmlns:ahyp="http://schemas.microsoft.com/office/drawing/2018/hyperlinkcolor" val="tx"/>
                    </a:ext>
                  </a:extLst>
                </a:hlinkClick>
              </a:rPr>
              <a:t>Disability Employment Services</a:t>
            </a:r>
            <a:r>
              <a:rPr lang="en-US" sz="1600" dirty="0">
                <a:solidFill>
                  <a:srgbClr val="006FBA"/>
                </a:solidFill>
                <a:latin typeface="Montserrat" panose="02000505000000020004" pitchFamily="2" charset="0"/>
                <a:cs typeface="Montserrat"/>
              </a:rPr>
              <a:t> (DES) help people with disability find and keep a job.</a:t>
            </a:r>
          </a:p>
          <a:p>
            <a:pPr marL="12700" marR="5080">
              <a:lnSpc>
                <a:spcPct val="100000"/>
              </a:lnSpc>
              <a:spcBef>
                <a:spcPts val="605"/>
              </a:spcBef>
            </a:pPr>
            <a:r>
              <a:rPr lang="en-US" sz="1600" dirty="0">
                <a:solidFill>
                  <a:srgbClr val="19233E"/>
                </a:solidFill>
                <a:latin typeface="Montserrat" panose="02000505000000020004" pitchFamily="2" charset="0"/>
                <a:cs typeface="Calibri"/>
              </a:rPr>
              <a:t>They provide long term regular support through Employment Support Services (ESS) and shorter term support where necessary through Disability Management Services (DMS).</a:t>
            </a:r>
            <a:endParaRPr lang="en-US" sz="1600" dirty="0">
              <a:latin typeface="Montserrat" panose="02000505000000020004" pitchFamily="2" charset="0"/>
              <a:cs typeface="Calibri"/>
            </a:endParaRPr>
          </a:p>
        </p:txBody>
      </p:sp>
      <p:sp>
        <p:nvSpPr>
          <p:cNvPr id="7" name="object 7">
            <a:extLst>
              <a:ext uri="{FF2B5EF4-FFF2-40B4-BE49-F238E27FC236}">
                <a16:creationId xmlns:a16="http://schemas.microsoft.com/office/drawing/2014/main" id="{92E34F6D-29BD-43CA-8B93-797D7D4E6648}"/>
              </a:ext>
            </a:extLst>
          </p:cNvPr>
          <p:cNvSpPr txBox="1"/>
          <p:nvPr/>
        </p:nvSpPr>
        <p:spPr>
          <a:xfrm>
            <a:off x="914402" y="3071739"/>
            <a:ext cx="5009320" cy="2482345"/>
          </a:xfrm>
          <a:prstGeom prst="rect">
            <a:avLst/>
          </a:prstGeom>
        </p:spPr>
        <p:txBody>
          <a:bodyPr vert="horz" wrap="square" lIns="0" tIns="52069" rIns="0" bIns="0" rtlCol="0" anchor="t">
            <a:spAutoFit/>
          </a:bodyPr>
          <a:lstStyle/>
          <a:p>
            <a:pPr marL="71755" marR="238760">
              <a:lnSpc>
                <a:spcPct val="120000"/>
              </a:lnSpc>
              <a:spcBef>
                <a:spcPts val="600"/>
              </a:spcBef>
            </a:pPr>
            <a:r>
              <a:rPr lang="en-US" sz="1600" dirty="0">
                <a:solidFill>
                  <a:srgbClr val="19233E"/>
                </a:solidFill>
                <a:latin typeface="Montserrat" panose="02000505000000020004" pitchFamily="2" charset="0"/>
                <a:cs typeface="Calibri"/>
              </a:rPr>
              <a:t>If </a:t>
            </a:r>
            <a:r>
              <a:rPr lang="en-US" sz="1600" dirty="0">
                <a:solidFill>
                  <a:srgbClr val="006FBA"/>
                </a:solidFill>
                <a:latin typeface="+mj-lt"/>
                <a:cs typeface="Montserrat SemiBold"/>
              </a:rPr>
              <a:t>looking for work</a:t>
            </a:r>
            <a:r>
              <a:rPr lang="en-US" sz="1600" dirty="0">
                <a:solidFill>
                  <a:srgbClr val="19233E"/>
                </a:solidFill>
                <a:latin typeface="Montserrat" panose="02000505000000020004" pitchFamily="2" charset="0"/>
                <a:cs typeface="Calibri"/>
              </a:rPr>
              <a:t>, a DES provider can help a job seeker to:</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get ready to work</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train in specific job skills</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write a resumé</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practice interview skills</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look for suitable jobs</a:t>
            </a:r>
            <a:endParaRPr lang="en-US" sz="1600" dirty="0">
              <a:latin typeface="Montserrat" panose="02000505000000020004" pitchFamily="2" charset="0"/>
              <a:cs typeface="Calibri"/>
            </a:endParaRPr>
          </a:p>
        </p:txBody>
      </p:sp>
      <p:sp>
        <p:nvSpPr>
          <p:cNvPr id="9" name="object 3">
            <a:extLst>
              <a:ext uri="{FF2B5EF4-FFF2-40B4-BE49-F238E27FC236}">
                <a16:creationId xmlns:a16="http://schemas.microsoft.com/office/drawing/2014/main" id="{900FCEA3-9C35-460E-9C7D-FA9E1EDD0BF9}"/>
              </a:ext>
            </a:extLst>
          </p:cNvPr>
          <p:cNvSpPr/>
          <p:nvPr/>
        </p:nvSpPr>
        <p:spPr>
          <a:xfrm>
            <a:off x="8961092" y="480086"/>
            <a:ext cx="2663218" cy="1097126"/>
          </a:xfrm>
          <a:prstGeom prst="rect">
            <a:avLst/>
          </a:prstGeom>
          <a:blipFill>
            <a:blip r:embed="rId4" cstate="print"/>
            <a:stretch>
              <a:fillRect/>
            </a:stretch>
          </a:blipFill>
        </p:spPr>
        <p:txBody>
          <a:bodyPr wrap="square" lIns="0" tIns="0" rIns="0" bIns="0" rtlCol="0"/>
          <a:lstStyle/>
          <a:p>
            <a:endParaRPr/>
          </a:p>
        </p:txBody>
      </p:sp>
      <p:sp>
        <p:nvSpPr>
          <p:cNvPr id="10" name="Rectangle: Rounded Corners 9">
            <a:extLst>
              <a:ext uri="{FF2B5EF4-FFF2-40B4-BE49-F238E27FC236}">
                <a16:creationId xmlns:a16="http://schemas.microsoft.com/office/drawing/2014/main" id="{54C2832C-40FC-4641-AB3B-46A9D67A7F64}"/>
              </a:ext>
            </a:extLst>
          </p:cNvPr>
          <p:cNvSpPr/>
          <p:nvPr/>
        </p:nvSpPr>
        <p:spPr>
          <a:xfrm>
            <a:off x="662177" y="2901702"/>
            <a:ext cx="5148000" cy="2813298"/>
          </a:xfrm>
          <a:prstGeom prst="roundRect">
            <a:avLst>
              <a:gd name="adj" fmla="val 11269"/>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11" name="object 7">
            <a:extLst>
              <a:ext uri="{FF2B5EF4-FFF2-40B4-BE49-F238E27FC236}">
                <a16:creationId xmlns:a16="http://schemas.microsoft.com/office/drawing/2014/main" id="{B2AE5BEF-ECA0-4E96-B615-0A2A8105EEAB}"/>
              </a:ext>
            </a:extLst>
          </p:cNvPr>
          <p:cNvSpPr txBox="1"/>
          <p:nvPr/>
        </p:nvSpPr>
        <p:spPr>
          <a:xfrm>
            <a:off x="6381824" y="3071739"/>
            <a:ext cx="4886540" cy="2186880"/>
          </a:xfrm>
          <a:prstGeom prst="rect">
            <a:avLst/>
          </a:prstGeom>
        </p:spPr>
        <p:txBody>
          <a:bodyPr vert="horz" wrap="square" lIns="0" tIns="52069" rIns="0" bIns="0" rtlCol="0" anchor="t">
            <a:spAutoFit/>
          </a:bodyPr>
          <a:lstStyle/>
          <a:p>
            <a:pPr marL="71755" marR="254635">
              <a:lnSpc>
                <a:spcPct val="120000"/>
              </a:lnSpc>
              <a:spcBef>
                <a:spcPts val="600"/>
              </a:spcBef>
            </a:pPr>
            <a:r>
              <a:rPr lang="en-US" sz="1600" dirty="0">
                <a:solidFill>
                  <a:srgbClr val="19233E"/>
                </a:solidFill>
                <a:latin typeface="Montserrat" panose="02000505000000020004" pitchFamily="2" charset="0"/>
                <a:cs typeface="Calibri"/>
              </a:rPr>
              <a:t>If </a:t>
            </a:r>
            <a:r>
              <a:rPr lang="en-US" sz="1600" dirty="0">
                <a:solidFill>
                  <a:srgbClr val="006FBA"/>
                </a:solidFill>
                <a:latin typeface="+mj-lt"/>
                <a:cs typeface="Calibri"/>
              </a:rPr>
              <a:t>employed</a:t>
            </a:r>
            <a:r>
              <a:rPr lang="en-US" sz="1600" dirty="0">
                <a:solidFill>
                  <a:srgbClr val="19233E"/>
                </a:solidFill>
                <a:latin typeface="Montserrat" panose="02000505000000020004" pitchFamily="2" charset="0"/>
                <a:cs typeface="Calibri"/>
              </a:rPr>
              <a:t>, a DES provider can help with:</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on-the-job training</a:t>
            </a:r>
            <a:endParaRPr lang="en-US" sz="1600" dirty="0">
              <a:latin typeface="Montserrat" panose="02000505000000020004" pitchFamily="2" charset="0"/>
              <a:cs typeface="Calibri"/>
            </a:endParaRPr>
          </a:p>
          <a:p>
            <a:pPr marL="356870" marR="15303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speaking to employers and co-workers</a:t>
            </a:r>
            <a:endParaRPr lang="en-US" sz="1600" dirty="0">
              <a:latin typeface="Montserrat" panose="02000505000000020004" pitchFamily="2" charset="0"/>
              <a:cs typeface="Calibri"/>
            </a:endParaRPr>
          </a:p>
          <a:p>
            <a:pPr marL="356870" marR="307340"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ongoing support in the job</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a:solidFill>
                  <a:srgbClr val="19233E"/>
                </a:solidFill>
                <a:latin typeface="Montserrat" panose="02000505000000020004" pitchFamily="2" charset="0"/>
                <a:cs typeface="Calibri"/>
              </a:rPr>
              <a:t>modifying the workplace</a:t>
            </a:r>
            <a:endParaRPr lang="en-US" sz="1600" dirty="0">
              <a:latin typeface="Montserrat" panose="02000505000000020004" pitchFamily="2" charset="0"/>
              <a:cs typeface="Calibri"/>
            </a:endParaRPr>
          </a:p>
          <a:p>
            <a:pPr marL="357505" indent="-285750">
              <a:lnSpc>
                <a:spcPct val="120000"/>
              </a:lnSpc>
              <a:spcBef>
                <a:spcPts val="600"/>
              </a:spcBef>
              <a:buFont typeface="Arial" panose="020B0604020202020204" pitchFamily="34" charset="0"/>
              <a:buChar char="•"/>
            </a:pPr>
            <a:r>
              <a:rPr lang="en-US" sz="1600" dirty="0" err="1">
                <a:solidFill>
                  <a:srgbClr val="19233E"/>
                </a:solidFill>
                <a:latin typeface="Montserrat" panose="02000505000000020004" pitchFamily="2" charset="0"/>
                <a:cs typeface="Calibri"/>
              </a:rPr>
              <a:t>Auslan</a:t>
            </a:r>
            <a:r>
              <a:rPr lang="en-US" sz="1600" dirty="0">
                <a:solidFill>
                  <a:srgbClr val="19233E"/>
                </a:solidFill>
                <a:latin typeface="Montserrat" panose="02000505000000020004" pitchFamily="2" charset="0"/>
                <a:cs typeface="Calibri"/>
              </a:rPr>
              <a:t> at work</a:t>
            </a:r>
            <a:endParaRPr lang="en-US" sz="1600" dirty="0">
              <a:latin typeface="Montserrat" panose="02000505000000020004" pitchFamily="2" charset="0"/>
              <a:cs typeface="Calibri"/>
            </a:endParaRPr>
          </a:p>
        </p:txBody>
      </p:sp>
      <p:sp>
        <p:nvSpPr>
          <p:cNvPr id="12" name="Rectangle: Rounded Corners 11">
            <a:extLst>
              <a:ext uri="{FF2B5EF4-FFF2-40B4-BE49-F238E27FC236}">
                <a16:creationId xmlns:a16="http://schemas.microsoft.com/office/drawing/2014/main" id="{0BA0128F-3C8D-4437-9CEB-A43C3718FE64}"/>
              </a:ext>
            </a:extLst>
          </p:cNvPr>
          <p:cNvSpPr/>
          <p:nvPr/>
        </p:nvSpPr>
        <p:spPr>
          <a:xfrm>
            <a:off x="6129598" y="2901702"/>
            <a:ext cx="5148000" cy="2813298"/>
          </a:xfrm>
          <a:prstGeom prst="roundRect">
            <a:avLst>
              <a:gd name="adj" fmla="val 11269"/>
            </a:avLst>
          </a:prstGeom>
          <a:no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Tree>
    <p:extLst>
      <p:ext uri="{BB962C8B-B14F-4D97-AF65-F5344CB8AC3E}">
        <p14:creationId xmlns:p14="http://schemas.microsoft.com/office/powerpoint/2010/main" val="333720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978729"/>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Australian Government </a:t>
            </a:r>
            <a:br>
              <a:rPr lang="en-US" sz="3200" dirty="0">
                <a:solidFill>
                  <a:srgbClr val="006FBA"/>
                </a:solidFill>
                <a:latin typeface="Montserrat ExtraBold" panose="00000900000000000000" pitchFamily="2" charset="0"/>
                <a:ea typeface="+mn-ea"/>
                <a:cs typeface="+mn-cs"/>
              </a:rPr>
            </a:br>
            <a:r>
              <a:rPr lang="en-US" sz="3200" dirty="0">
                <a:latin typeface="Montserrat ExtraBold" panose="00000900000000000000" pitchFamily="2" charset="0"/>
                <a:ea typeface="+mn-ea"/>
                <a:cs typeface="+mn-cs"/>
              </a:rPr>
              <a:t>employment supports</a:t>
            </a:r>
          </a:p>
        </p:txBody>
      </p:sp>
      <p:sp>
        <p:nvSpPr>
          <p:cNvPr id="7" name="object 7">
            <a:extLst>
              <a:ext uri="{FF2B5EF4-FFF2-40B4-BE49-F238E27FC236}">
                <a16:creationId xmlns:a16="http://schemas.microsoft.com/office/drawing/2014/main" id="{92E34F6D-29BD-43CA-8B93-797D7D4E6648}"/>
              </a:ext>
            </a:extLst>
          </p:cNvPr>
          <p:cNvSpPr txBox="1"/>
          <p:nvPr/>
        </p:nvSpPr>
        <p:spPr>
          <a:xfrm>
            <a:off x="914402" y="1885859"/>
            <a:ext cx="10086973" cy="4562017"/>
          </a:xfrm>
          <a:prstGeom prst="rect">
            <a:avLst/>
          </a:prstGeom>
        </p:spPr>
        <p:txBody>
          <a:bodyPr vert="horz" wrap="square" lIns="0" tIns="52069" rIns="0" bIns="0" rtlCol="0" anchor="t">
            <a:spAutoFit/>
          </a:bodyPr>
          <a:lstStyle/>
          <a:p>
            <a:pPr marL="12700">
              <a:lnSpc>
                <a:spcPct val="100000"/>
              </a:lnSpc>
              <a:spcBef>
                <a:spcPts val="229"/>
              </a:spcBef>
            </a:pPr>
            <a:r>
              <a:rPr lang="en-US" b="1" spc="-5" dirty="0">
                <a:solidFill>
                  <a:srgbClr val="006FBA"/>
                </a:solidFill>
                <a:latin typeface="+mj-lt"/>
                <a:cs typeface="Montserrat ExtraBold"/>
              </a:rPr>
              <a:t>Eligibility </a:t>
            </a:r>
            <a:r>
              <a:rPr lang="en-US" b="1" dirty="0">
                <a:solidFill>
                  <a:srgbClr val="006FBA"/>
                </a:solidFill>
                <a:latin typeface="+mj-lt"/>
                <a:cs typeface="Montserrat ExtraBold"/>
              </a:rPr>
              <a:t>for</a:t>
            </a:r>
            <a:r>
              <a:rPr lang="en-US" b="1" spc="25" dirty="0">
                <a:solidFill>
                  <a:srgbClr val="006FBA"/>
                </a:solidFill>
                <a:latin typeface="+mj-lt"/>
                <a:cs typeface="Montserrat ExtraBold"/>
              </a:rPr>
              <a:t> </a:t>
            </a:r>
            <a:r>
              <a:rPr lang="en-US" b="1" spc="-5" dirty="0">
                <a:solidFill>
                  <a:srgbClr val="006FBA"/>
                </a:solidFill>
                <a:latin typeface="+mj-lt"/>
                <a:cs typeface="Montserrat ExtraBold"/>
              </a:rPr>
              <a:t>DES</a:t>
            </a:r>
            <a:endParaRPr lang="en-US" dirty="0">
              <a:solidFill>
                <a:srgbClr val="006FBA"/>
              </a:solidFill>
              <a:latin typeface="+mj-lt"/>
              <a:cs typeface="Montserrat ExtraBold"/>
            </a:endParaRPr>
          </a:p>
          <a:p>
            <a:pPr marL="12700">
              <a:lnSpc>
                <a:spcPct val="110000"/>
              </a:lnSpc>
              <a:spcBef>
                <a:spcPts val="600"/>
              </a:spcBef>
            </a:pPr>
            <a:r>
              <a:rPr lang="en-US" sz="1400" dirty="0">
                <a:solidFill>
                  <a:srgbClr val="19233E"/>
                </a:solidFill>
                <a:latin typeface="Montserrat" panose="02000505000000020004" pitchFamily="2" charset="0"/>
                <a:cs typeface="Calibri"/>
              </a:rPr>
              <a:t>A school leaver may register directly with a DES provider as an Eligible School Leaver (ESL) if they:</a:t>
            </a:r>
          </a:p>
          <a:p>
            <a:pPr marL="298450" indent="-285750">
              <a:lnSpc>
                <a:spcPct val="110000"/>
              </a:lnSpc>
              <a:spcBef>
                <a:spcPts val="600"/>
              </a:spcBef>
              <a:buFont typeface="Arial" panose="020B0604020202020204" pitchFamily="34" charset="0"/>
              <a:buChar char="•"/>
            </a:pPr>
            <a:r>
              <a:rPr lang="en-US" sz="1400" dirty="0">
                <a:solidFill>
                  <a:srgbClr val="19233E"/>
                </a:solidFill>
                <a:latin typeface="Montserrat" panose="02000505000000020004" pitchFamily="2" charset="0"/>
                <a:cs typeface="Calibri"/>
              </a:rPr>
              <a:t>are in their last year of school, </a:t>
            </a:r>
            <a:r>
              <a:rPr lang="en-US" sz="1400" b="1" dirty="0">
                <a:solidFill>
                  <a:srgbClr val="19233E"/>
                </a:solidFill>
                <a:latin typeface="Montserrat" panose="02000505000000020004" pitchFamily="2" charset="0"/>
                <a:cs typeface="Montserrat SemiBold"/>
              </a:rPr>
              <a:t>and</a:t>
            </a:r>
            <a:endParaRPr lang="en-US" sz="1400" dirty="0">
              <a:latin typeface="Montserrat" panose="02000505000000020004" pitchFamily="2" charset="0"/>
              <a:cs typeface="Montserrat SemiBold"/>
            </a:endParaRPr>
          </a:p>
          <a:p>
            <a:pPr marL="298450" indent="-285750">
              <a:lnSpc>
                <a:spcPct val="110000"/>
              </a:lnSpc>
              <a:spcBef>
                <a:spcPts val="600"/>
              </a:spcBef>
              <a:buFont typeface="Arial" panose="020B0604020202020204" pitchFamily="34" charset="0"/>
              <a:buChar char="•"/>
            </a:pPr>
            <a:r>
              <a:rPr lang="en-US" sz="1400" dirty="0">
                <a:solidFill>
                  <a:srgbClr val="19233E"/>
                </a:solidFill>
                <a:latin typeface="Montserrat" panose="02000505000000020004" pitchFamily="2" charset="0"/>
                <a:cs typeface="Calibri"/>
              </a:rPr>
              <a:t>have future capacity to work at least 8 hours a week, </a:t>
            </a:r>
            <a:r>
              <a:rPr lang="en-US" sz="1400" b="1" dirty="0">
                <a:solidFill>
                  <a:srgbClr val="19233E"/>
                </a:solidFill>
                <a:latin typeface="Montserrat" panose="02000505000000020004" pitchFamily="2" charset="0"/>
                <a:cs typeface="Montserrat SemiBold"/>
              </a:rPr>
              <a:t>and</a:t>
            </a:r>
            <a:endParaRPr lang="en-US" sz="1400" dirty="0">
              <a:latin typeface="Montserrat" panose="02000505000000020004" pitchFamily="2" charset="0"/>
              <a:cs typeface="Montserrat SemiBold"/>
            </a:endParaRPr>
          </a:p>
          <a:p>
            <a:pPr marL="298450" indent="-285750">
              <a:lnSpc>
                <a:spcPct val="110000"/>
              </a:lnSpc>
              <a:spcBef>
                <a:spcPts val="600"/>
              </a:spcBef>
              <a:buFont typeface="Arial" panose="020B0604020202020204" pitchFamily="34" charset="0"/>
              <a:buChar char="•"/>
            </a:pPr>
            <a:r>
              <a:rPr lang="en-US" sz="1400" dirty="0">
                <a:solidFill>
                  <a:srgbClr val="19233E"/>
                </a:solidFill>
                <a:latin typeface="Montserrat" panose="02000505000000020004" pitchFamily="2" charset="0"/>
                <a:cs typeface="Calibri"/>
              </a:rPr>
              <a:t>meet the criteria found in the </a:t>
            </a:r>
            <a:r>
              <a:rPr lang="en-US" sz="1400" dirty="0">
                <a:solidFill>
                  <a:srgbClr val="19233E"/>
                </a:solidFill>
                <a:latin typeface="Montserrat" panose="02000505000000020004" pitchFamily="2" charset="0"/>
                <a:cs typeface="Calibri"/>
                <a:hlinkClick r:id="rId3"/>
              </a:rPr>
              <a:t>DES eligible school leaver guidelines</a:t>
            </a:r>
            <a:r>
              <a:rPr lang="en-US" sz="1400" dirty="0">
                <a:solidFill>
                  <a:srgbClr val="19233E"/>
                </a:solidFill>
                <a:latin typeface="Montserrat" panose="02000505000000020004" pitchFamily="2" charset="0"/>
                <a:cs typeface="Calibri"/>
              </a:rPr>
              <a:t>.</a:t>
            </a:r>
          </a:p>
          <a:p>
            <a:pPr marL="12700" marR="386715" indent="-635">
              <a:lnSpc>
                <a:spcPct val="110000"/>
              </a:lnSpc>
              <a:spcBef>
                <a:spcPts val="600"/>
              </a:spcBef>
            </a:pPr>
            <a:r>
              <a:rPr lang="en-US" sz="1400" dirty="0">
                <a:solidFill>
                  <a:srgbClr val="19233E"/>
                </a:solidFill>
                <a:latin typeface="Montserrat" panose="02000505000000020004" pitchFamily="2" charset="0"/>
                <a:cs typeface="Calibri"/>
              </a:rPr>
              <a:t>In these cases, DES providers will seek documentary evidence from the school principal (or delegate) stating that the school leaver is:</a:t>
            </a:r>
            <a:endParaRPr lang="en-US" sz="1400" dirty="0">
              <a:latin typeface="Montserrat" panose="02000505000000020004" pitchFamily="2" charset="0"/>
              <a:cs typeface="Calibri"/>
            </a:endParaRPr>
          </a:p>
          <a:p>
            <a:pPr marL="298450" indent="-285750">
              <a:lnSpc>
                <a:spcPct val="110000"/>
              </a:lnSpc>
              <a:spcBef>
                <a:spcPts val="600"/>
              </a:spcBef>
              <a:buFont typeface="Arial" panose="020B0604020202020204" pitchFamily="34" charset="0"/>
              <a:buChar char="•"/>
            </a:pPr>
            <a:r>
              <a:rPr lang="en-US" sz="1400" dirty="0">
                <a:solidFill>
                  <a:srgbClr val="19233E"/>
                </a:solidFill>
                <a:latin typeface="Montserrat" panose="02000505000000020004" pitchFamily="2" charset="0"/>
                <a:cs typeface="Calibri"/>
              </a:rPr>
              <a:t>full time in their final year of school (Year 12 in NSW), </a:t>
            </a:r>
            <a:r>
              <a:rPr lang="en-US" sz="1400" b="1" dirty="0">
                <a:solidFill>
                  <a:srgbClr val="19233E"/>
                </a:solidFill>
                <a:latin typeface="Montserrat" panose="02000505000000020004" pitchFamily="2" charset="0"/>
                <a:cs typeface="Montserrat SemiBold"/>
              </a:rPr>
              <a:t>and</a:t>
            </a:r>
            <a:endParaRPr lang="en-US" sz="1400" dirty="0">
              <a:latin typeface="Montserrat" panose="02000505000000020004" pitchFamily="2" charset="0"/>
              <a:cs typeface="Montserrat SemiBold"/>
            </a:endParaRPr>
          </a:p>
          <a:p>
            <a:pPr marL="298450" indent="-285750">
              <a:lnSpc>
                <a:spcPct val="110000"/>
              </a:lnSpc>
              <a:spcBef>
                <a:spcPts val="600"/>
              </a:spcBef>
              <a:buFont typeface="Arial" panose="020B0604020202020204" pitchFamily="34" charset="0"/>
              <a:buChar char="•"/>
            </a:pPr>
            <a:r>
              <a:rPr lang="en-US" sz="1400" dirty="0">
                <a:solidFill>
                  <a:srgbClr val="19233E"/>
                </a:solidFill>
                <a:latin typeface="Montserrat" panose="02000505000000020004" pitchFamily="2" charset="0"/>
                <a:cs typeface="Calibri"/>
              </a:rPr>
              <a:t>receiving the disability support pension or receiving additional education funding due to a disability.</a:t>
            </a:r>
            <a:endParaRPr lang="en-US" sz="1400" dirty="0">
              <a:latin typeface="Montserrat" panose="02000505000000020004" pitchFamily="2" charset="0"/>
              <a:cs typeface="Calibri"/>
            </a:endParaRPr>
          </a:p>
          <a:p>
            <a:pPr marL="12700">
              <a:lnSpc>
                <a:spcPct val="110000"/>
              </a:lnSpc>
              <a:spcBef>
                <a:spcPts val="600"/>
              </a:spcBef>
            </a:pPr>
            <a:r>
              <a:rPr lang="en-US" sz="1400" dirty="0">
                <a:solidFill>
                  <a:srgbClr val="19233E"/>
                </a:solidFill>
                <a:latin typeface="Montserrat" panose="02000505000000020004" pitchFamily="2" charset="0"/>
                <a:cs typeface="Calibri"/>
              </a:rPr>
              <a:t>In NSW public schools, this is evidence of receiving Integration Funding Support or being enrolled in a support class in a special school.</a:t>
            </a:r>
            <a:endParaRPr lang="en-US" sz="1400" dirty="0">
              <a:latin typeface="Montserrat" panose="02000505000000020004" pitchFamily="2" charset="0"/>
              <a:cs typeface="Calibri"/>
            </a:endParaRPr>
          </a:p>
          <a:p>
            <a:pPr marL="12700">
              <a:lnSpc>
                <a:spcPct val="110000"/>
              </a:lnSpc>
              <a:spcBef>
                <a:spcPts val="600"/>
              </a:spcBef>
            </a:pPr>
            <a:r>
              <a:rPr lang="en-US" sz="1400" dirty="0">
                <a:solidFill>
                  <a:srgbClr val="19233E"/>
                </a:solidFill>
                <a:latin typeface="Montserrat" panose="02000505000000020004" pitchFamily="2" charset="0"/>
                <a:cs typeface="Calibri"/>
              </a:rPr>
              <a:t>Students who wish to register with a DES provider but who are not eligible under the ESL guidelines or who have already registered, will require an </a:t>
            </a:r>
            <a:r>
              <a:rPr lang="en-US" sz="1400" dirty="0">
                <a:solidFill>
                  <a:srgbClr val="006FBA"/>
                </a:solidFill>
                <a:latin typeface="Montserrat" panose="02000505000000020004" pitchFamily="2" charset="0"/>
                <a:cs typeface="Calibri"/>
              </a:rPr>
              <a:t>Employment Services Assessment</a:t>
            </a:r>
            <a:r>
              <a:rPr lang="en-US" sz="1400" dirty="0">
                <a:solidFill>
                  <a:srgbClr val="19233E"/>
                </a:solidFill>
                <a:latin typeface="Montserrat" panose="02000505000000020004" pitchFamily="2" charset="0"/>
                <a:cs typeface="Calibri"/>
              </a:rPr>
              <a:t>. This assessment considers barriers to work, identifies interventions to address those barriers, and considers the young person’s capacity to work. It may also be used by Services Australia when making decisions about income support payment qualification or participation requirements.</a:t>
            </a:r>
            <a:endParaRPr lang="en-US" sz="1400" dirty="0">
              <a:latin typeface="Montserrat" panose="02000505000000020004" pitchFamily="2" charset="0"/>
              <a:cs typeface="Calibri"/>
            </a:endParaRPr>
          </a:p>
        </p:txBody>
      </p:sp>
      <p:sp>
        <p:nvSpPr>
          <p:cNvPr id="9" name="object 3">
            <a:extLst>
              <a:ext uri="{FF2B5EF4-FFF2-40B4-BE49-F238E27FC236}">
                <a16:creationId xmlns:a16="http://schemas.microsoft.com/office/drawing/2014/main" id="{900FCEA3-9C35-460E-9C7D-FA9E1EDD0BF9}"/>
              </a:ext>
            </a:extLst>
          </p:cNvPr>
          <p:cNvSpPr/>
          <p:nvPr/>
        </p:nvSpPr>
        <p:spPr>
          <a:xfrm>
            <a:off x="8961092" y="480086"/>
            <a:ext cx="2663218" cy="109712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741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NDIS supports that may assist </a:t>
            </a:r>
            <a:r>
              <a:rPr lang="en-US" sz="3200" dirty="0">
                <a:latin typeface="Montserrat ExtraBold" panose="00000900000000000000" pitchFamily="2" charset="0"/>
                <a:ea typeface="+mn-ea"/>
                <a:cs typeface="+mn-cs"/>
              </a:rPr>
              <a:t>young people</a:t>
            </a:r>
          </a:p>
        </p:txBody>
      </p:sp>
      <p:sp>
        <p:nvSpPr>
          <p:cNvPr id="7" name="object 7">
            <a:extLst>
              <a:ext uri="{FF2B5EF4-FFF2-40B4-BE49-F238E27FC236}">
                <a16:creationId xmlns:a16="http://schemas.microsoft.com/office/drawing/2014/main" id="{92E34F6D-29BD-43CA-8B93-797D7D4E6648}"/>
              </a:ext>
            </a:extLst>
          </p:cNvPr>
          <p:cNvSpPr txBox="1"/>
          <p:nvPr/>
        </p:nvSpPr>
        <p:spPr>
          <a:xfrm>
            <a:off x="914402" y="1351883"/>
            <a:ext cx="10505660" cy="360354"/>
          </a:xfrm>
          <a:prstGeom prst="rect">
            <a:avLst/>
          </a:prstGeom>
        </p:spPr>
        <p:txBody>
          <a:bodyPr vert="horz" wrap="square" lIns="0" tIns="52069" rIns="0" bIns="0" rtlCol="0" anchor="t">
            <a:spAutoFit/>
          </a:bodyPr>
          <a:lstStyle/>
          <a:p>
            <a:pPr marL="12700">
              <a:spcBef>
                <a:spcPts val="600"/>
              </a:spcBef>
            </a:pPr>
            <a:r>
              <a:rPr lang="en-US" sz="2000" spc="-5" dirty="0">
                <a:solidFill>
                  <a:srgbClr val="D70C3D"/>
                </a:solidFill>
                <a:latin typeface="Montserrat" panose="02000505000000020004" pitchFamily="2" charset="0"/>
                <a:cs typeface="Montserrat SemiBold"/>
              </a:rPr>
              <a:t>You must </a:t>
            </a:r>
            <a:r>
              <a:rPr lang="en-US" sz="2000" dirty="0">
                <a:solidFill>
                  <a:srgbClr val="D70C3D"/>
                </a:solidFill>
                <a:latin typeface="Montserrat" panose="02000505000000020004" pitchFamily="2" charset="0"/>
                <a:cs typeface="Montserrat SemiBold"/>
              </a:rPr>
              <a:t>be </a:t>
            </a:r>
            <a:r>
              <a:rPr lang="en-US" sz="2000" spc="-5" dirty="0">
                <a:solidFill>
                  <a:srgbClr val="D70C3D"/>
                </a:solidFill>
                <a:latin typeface="Montserrat" panose="02000505000000020004" pitchFamily="2" charset="0"/>
                <a:cs typeface="Montserrat SemiBold"/>
              </a:rPr>
              <a:t>an </a:t>
            </a:r>
            <a:r>
              <a:rPr lang="en-US" sz="2000" dirty="0">
                <a:solidFill>
                  <a:srgbClr val="D70C3D"/>
                </a:solidFill>
                <a:latin typeface="Montserrat" panose="02000505000000020004" pitchFamily="2" charset="0"/>
                <a:cs typeface="Montserrat SemiBold"/>
              </a:rPr>
              <a:t>NDIS </a:t>
            </a:r>
            <a:r>
              <a:rPr lang="en-US" sz="2000" spc="-5" dirty="0">
                <a:solidFill>
                  <a:srgbClr val="D70C3D"/>
                </a:solidFill>
                <a:latin typeface="Montserrat" panose="02000505000000020004" pitchFamily="2" charset="0"/>
                <a:cs typeface="Montserrat SemiBold"/>
              </a:rPr>
              <a:t>participant </a:t>
            </a:r>
            <a:r>
              <a:rPr lang="en-US" sz="2000" dirty="0">
                <a:solidFill>
                  <a:srgbClr val="D70C3D"/>
                </a:solidFill>
                <a:latin typeface="Montserrat" panose="02000505000000020004" pitchFamily="2" charset="0"/>
                <a:cs typeface="Montserrat SemiBold"/>
              </a:rPr>
              <a:t>to </a:t>
            </a:r>
            <a:r>
              <a:rPr lang="en-US" sz="2000" spc="-5" dirty="0">
                <a:solidFill>
                  <a:srgbClr val="D70C3D"/>
                </a:solidFill>
                <a:latin typeface="Montserrat" panose="02000505000000020004" pitchFamily="2" charset="0"/>
                <a:cs typeface="Montserrat SemiBold"/>
              </a:rPr>
              <a:t>access these</a:t>
            </a:r>
            <a:r>
              <a:rPr lang="en-US" sz="2000" spc="85" dirty="0">
                <a:solidFill>
                  <a:srgbClr val="D70C3D"/>
                </a:solidFill>
                <a:latin typeface="Montserrat" panose="02000505000000020004" pitchFamily="2" charset="0"/>
                <a:cs typeface="Montserrat SemiBold"/>
              </a:rPr>
              <a:t> </a:t>
            </a:r>
            <a:r>
              <a:rPr lang="en-US" sz="2000" spc="-5" dirty="0">
                <a:solidFill>
                  <a:srgbClr val="D70C3D"/>
                </a:solidFill>
                <a:latin typeface="Montserrat" panose="02000505000000020004" pitchFamily="2" charset="0"/>
                <a:cs typeface="Montserrat SemiBold"/>
              </a:rPr>
              <a:t>supports.</a:t>
            </a:r>
            <a:endParaRPr lang="en-US" sz="2000" dirty="0">
              <a:latin typeface="Montserrat" panose="02000505000000020004" pitchFamily="2" charset="0"/>
              <a:cs typeface="Calibri"/>
            </a:endParaRPr>
          </a:p>
        </p:txBody>
      </p:sp>
      <p:sp>
        <p:nvSpPr>
          <p:cNvPr id="5" name="object 7">
            <a:extLst>
              <a:ext uri="{FF2B5EF4-FFF2-40B4-BE49-F238E27FC236}">
                <a16:creationId xmlns:a16="http://schemas.microsoft.com/office/drawing/2014/main" id="{666F708F-099F-4DC3-98DD-37E6797CBA9B}"/>
              </a:ext>
            </a:extLst>
          </p:cNvPr>
          <p:cNvSpPr txBox="1"/>
          <p:nvPr/>
        </p:nvSpPr>
        <p:spPr>
          <a:xfrm>
            <a:off x="914401" y="1888943"/>
            <a:ext cx="10106024" cy="2621101"/>
          </a:xfrm>
          <a:prstGeom prst="rect">
            <a:avLst/>
          </a:prstGeom>
        </p:spPr>
        <p:txBody>
          <a:bodyPr vert="horz" wrap="square" lIns="0" tIns="52069" rIns="0" bIns="0" rtlCol="0">
            <a:spAutoFit/>
          </a:bodyPr>
          <a:lstStyle/>
          <a:p>
            <a:pPr marL="12065" marR="5080">
              <a:lnSpc>
                <a:spcPct val="120000"/>
              </a:lnSpc>
              <a:spcBef>
                <a:spcPts val="600"/>
              </a:spcBef>
              <a:tabLst>
                <a:tab pos="182563" algn="l"/>
              </a:tabLst>
            </a:pPr>
            <a:r>
              <a:rPr lang="en-US" sz="2000" dirty="0">
                <a:solidFill>
                  <a:srgbClr val="006FBA"/>
                </a:solidFill>
                <a:latin typeface="+mj-lt"/>
                <a:cs typeface="Calibri"/>
              </a:rPr>
              <a:t>School Leaver Employment Supports (SLES)</a:t>
            </a:r>
          </a:p>
          <a:p>
            <a:pPr marL="297815" marR="5080" indent="-285750">
              <a:lnSpc>
                <a:spcPct val="120000"/>
              </a:lnSpc>
              <a:spcBef>
                <a:spcPts val="6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SLES is an early intervention approach for Year 12 school leavers with significant disability to support their transition from school to employment</a:t>
            </a:r>
          </a:p>
          <a:p>
            <a:pPr marL="297815" marR="5080" indent="-285750">
              <a:lnSpc>
                <a:spcPct val="120000"/>
              </a:lnSpc>
              <a:spcBef>
                <a:spcPts val="6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Supports may be provided for two years and are designed to build a participant’s capacity to meet the access criteria and transition to a Disability Employment Service (DES)</a:t>
            </a:r>
            <a:endParaRPr lang="en-US" dirty="0">
              <a:latin typeface="Montserrat" panose="02000505000000020004" pitchFamily="2" charset="0"/>
              <a:cs typeface="Calibri"/>
            </a:endParaRPr>
          </a:p>
          <a:p>
            <a:pPr marL="297815" marR="5080" indent="-285750">
              <a:lnSpc>
                <a:spcPct val="120000"/>
              </a:lnSpc>
              <a:spcBef>
                <a:spcPts val="6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SLES supports are only available to participants who are not eligible to access a DES</a:t>
            </a:r>
            <a:endParaRPr lang="en-US" dirty="0">
              <a:latin typeface="Montserrat" panose="02000505000000020004" pitchFamily="2" charset="0"/>
              <a:cs typeface="Calibri"/>
            </a:endParaRPr>
          </a:p>
        </p:txBody>
      </p:sp>
    </p:spTree>
    <p:extLst>
      <p:ext uri="{BB962C8B-B14F-4D97-AF65-F5344CB8AC3E}">
        <p14:creationId xmlns:p14="http://schemas.microsoft.com/office/powerpoint/2010/main" val="370895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NDIS supports that may assist </a:t>
            </a:r>
            <a:r>
              <a:rPr lang="en-US" sz="3200" dirty="0">
                <a:latin typeface="Montserrat ExtraBold" panose="00000900000000000000" pitchFamily="2" charset="0"/>
                <a:ea typeface="+mn-ea"/>
                <a:cs typeface="+mn-cs"/>
              </a:rPr>
              <a:t>young people</a:t>
            </a:r>
          </a:p>
        </p:txBody>
      </p:sp>
      <p:sp>
        <p:nvSpPr>
          <p:cNvPr id="7" name="object 7">
            <a:extLst>
              <a:ext uri="{FF2B5EF4-FFF2-40B4-BE49-F238E27FC236}">
                <a16:creationId xmlns:a16="http://schemas.microsoft.com/office/drawing/2014/main" id="{92E34F6D-29BD-43CA-8B93-797D7D4E6648}"/>
              </a:ext>
            </a:extLst>
          </p:cNvPr>
          <p:cNvSpPr txBox="1"/>
          <p:nvPr/>
        </p:nvSpPr>
        <p:spPr>
          <a:xfrm>
            <a:off x="914402" y="1351883"/>
            <a:ext cx="10505660" cy="360354"/>
          </a:xfrm>
          <a:prstGeom prst="rect">
            <a:avLst/>
          </a:prstGeom>
        </p:spPr>
        <p:txBody>
          <a:bodyPr vert="horz" wrap="square" lIns="0" tIns="52069" rIns="0" bIns="0" rtlCol="0" anchor="t">
            <a:spAutoFit/>
          </a:bodyPr>
          <a:lstStyle/>
          <a:p>
            <a:pPr marL="12700">
              <a:spcBef>
                <a:spcPts val="600"/>
              </a:spcBef>
            </a:pPr>
            <a:r>
              <a:rPr lang="en-US" sz="2000" spc="-5" dirty="0">
                <a:solidFill>
                  <a:srgbClr val="D70C3D"/>
                </a:solidFill>
                <a:latin typeface="Montserrat" panose="02000505000000020004" pitchFamily="2" charset="0"/>
                <a:cs typeface="Montserrat SemiBold"/>
              </a:rPr>
              <a:t>You must </a:t>
            </a:r>
            <a:r>
              <a:rPr lang="en-US" sz="2000" dirty="0">
                <a:solidFill>
                  <a:srgbClr val="D70C3D"/>
                </a:solidFill>
                <a:latin typeface="Montserrat" panose="02000505000000020004" pitchFamily="2" charset="0"/>
                <a:cs typeface="Montserrat SemiBold"/>
              </a:rPr>
              <a:t>be </a:t>
            </a:r>
            <a:r>
              <a:rPr lang="en-US" sz="2000" spc="-5" dirty="0">
                <a:solidFill>
                  <a:srgbClr val="D70C3D"/>
                </a:solidFill>
                <a:latin typeface="Montserrat" panose="02000505000000020004" pitchFamily="2" charset="0"/>
                <a:cs typeface="Montserrat SemiBold"/>
              </a:rPr>
              <a:t>an </a:t>
            </a:r>
            <a:r>
              <a:rPr lang="en-US" sz="2000" dirty="0">
                <a:solidFill>
                  <a:srgbClr val="D70C3D"/>
                </a:solidFill>
                <a:latin typeface="Montserrat" panose="02000505000000020004" pitchFamily="2" charset="0"/>
                <a:cs typeface="Montserrat SemiBold"/>
              </a:rPr>
              <a:t>NDIS </a:t>
            </a:r>
            <a:r>
              <a:rPr lang="en-US" sz="2000" spc="-5" dirty="0">
                <a:solidFill>
                  <a:srgbClr val="D70C3D"/>
                </a:solidFill>
                <a:latin typeface="Montserrat" panose="02000505000000020004" pitchFamily="2" charset="0"/>
                <a:cs typeface="Montserrat SemiBold"/>
              </a:rPr>
              <a:t>participant </a:t>
            </a:r>
            <a:r>
              <a:rPr lang="en-US" sz="2000" dirty="0">
                <a:solidFill>
                  <a:srgbClr val="D70C3D"/>
                </a:solidFill>
                <a:latin typeface="Montserrat" panose="02000505000000020004" pitchFamily="2" charset="0"/>
                <a:cs typeface="Montserrat SemiBold"/>
              </a:rPr>
              <a:t>to </a:t>
            </a:r>
            <a:r>
              <a:rPr lang="en-US" sz="2000" spc="-5" dirty="0">
                <a:solidFill>
                  <a:srgbClr val="D70C3D"/>
                </a:solidFill>
                <a:latin typeface="Montserrat" panose="02000505000000020004" pitchFamily="2" charset="0"/>
                <a:cs typeface="Montserrat SemiBold"/>
              </a:rPr>
              <a:t>access these</a:t>
            </a:r>
            <a:r>
              <a:rPr lang="en-US" sz="2000" spc="85" dirty="0">
                <a:solidFill>
                  <a:srgbClr val="D70C3D"/>
                </a:solidFill>
                <a:latin typeface="Montserrat" panose="02000505000000020004" pitchFamily="2" charset="0"/>
                <a:cs typeface="Montserrat SemiBold"/>
              </a:rPr>
              <a:t> </a:t>
            </a:r>
            <a:r>
              <a:rPr lang="en-US" sz="2000" spc="-5" dirty="0">
                <a:solidFill>
                  <a:srgbClr val="D70C3D"/>
                </a:solidFill>
                <a:latin typeface="Montserrat" panose="02000505000000020004" pitchFamily="2" charset="0"/>
                <a:cs typeface="Montserrat SemiBold"/>
              </a:rPr>
              <a:t>supports.</a:t>
            </a:r>
            <a:endParaRPr lang="en-US" sz="2000" dirty="0">
              <a:latin typeface="Montserrat" panose="02000505000000020004" pitchFamily="2" charset="0"/>
              <a:cs typeface="Calibri"/>
            </a:endParaRPr>
          </a:p>
        </p:txBody>
      </p:sp>
      <p:sp>
        <p:nvSpPr>
          <p:cNvPr id="5" name="object 7">
            <a:extLst>
              <a:ext uri="{FF2B5EF4-FFF2-40B4-BE49-F238E27FC236}">
                <a16:creationId xmlns:a16="http://schemas.microsoft.com/office/drawing/2014/main" id="{666F708F-099F-4DC3-98DD-37E6797CBA9B}"/>
              </a:ext>
            </a:extLst>
          </p:cNvPr>
          <p:cNvSpPr txBox="1"/>
          <p:nvPr/>
        </p:nvSpPr>
        <p:spPr>
          <a:xfrm>
            <a:off x="914401" y="1888943"/>
            <a:ext cx="10227364" cy="4104584"/>
          </a:xfrm>
          <a:prstGeom prst="rect">
            <a:avLst/>
          </a:prstGeom>
        </p:spPr>
        <p:txBody>
          <a:bodyPr vert="horz" wrap="square" lIns="0" tIns="52069" rIns="0" bIns="0" rtlCol="0">
            <a:spAutoFit/>
          </a:bodyPr>
          <a:lstStyle/>
          <a:p>
            <a:pPr marL="12065" marR="5080">
              <a:lnSpc>
                <a:spcPct val="120000"/>
              </a:lnSpc>
              <a:spcBef>
                <a:spcPts val="600"/>
              </a:spcBef>
              <a:tabLst>
                <a:tab pos="182563" algn="l"/>
              </a:tabLst>
            </a:pPr>
            <a:r>
              <a:rPr lang="en-US" sz="2000" dirty="0">
                <a:solidFill>
                  <a:srgbClr val="006FBA"/>
                </a:solidFill>
                <a:latin typeface="+mj-lt"/>
                <a:cs typeface="Calibri"/>
              </a:rPr>
              <a:t>Supports in Employment</a:t>
            </a:r>
          </a:p>
          <a:p>
            <a:pPr marL="12700" marR="5080">
              <a:lnSpc>
                <a:spcPct val="120000"/>
              </a:lnSpc>
              <a:spcBef>
                <a:spcPts val="600"/>
              </a:spcBef>
            </a:pPr>
            <a:r>
              <a:rPr lang="en-AU" dirty="0">
                <a:latin typeface="Montserrat" panose="02000505000000020004" pitchFamily="2" charset="0"/>
              </a:rPr>
              <a:t>Supports in employment are for participants who need extra help to pursue their employment goals. These supports are greater than what may be reasonably provided by an employer or with the support of </a:t>
            </a:r>
            <a:r>
              <a:rPr lang="en-AU" dirty="0">
                <a:latin typeface="Montserrat" panose="02000505000000020004" pitchFamily="2" charset="0"/>
                <a:hlinkClick r:id="rId3"/>
              </a:rPr>
              <a:t>Disability Employment Services (DES)</a:t>
            </a:r>
            <a:r>
              <a:rPr lang="en-AU" dirty="0">
                <a:latin typeface="Montserrat" panose="02000505000000020004" pitchFamily="2" charset="0"/>
              </a:rPr>
              <a:t>.</a:t>
            </a:r>
          </a:p>
          <a:p>
            <a:pPr marL="12700" marR="5080">
              <a:lnSpc>
                <a:spcPct val="120000"/>
              </a:lnSpc>
              <a:spcBef>
                <a:spcPts val="1200"/>
              </a:spcBef>
            </a:pPr>
            <a:r>
              <a:rPr lang="en-AU" dirty="0">
                <a:latin typeface="Montserrat" panose="02000505000000020004" pitchFamily="2" charset="0"/>
              </a:rPr>
              <a:t>Supports in employment are currently mostly delivered in Australian Disability Enterprises(ADEs), however participants can choose to buy supports in a range of employment settings such as:</a:t>
            </a:r>
          </a:p>
          <a:p>
            <a:pPr>
              <a:lnSpc>
                <a:spcPct val="120000"/>
              </a:lnSpc>
              <a:spcBef>
                <a:spcPts val="300"/>
              </a:spcBef>
              <a:tabLst>
                <a:tab pos="2782888" algn="l"/>
              </a:tabLst>
            </a:pPr>
            <a:r>
              <a:rPr lang="en-AU" dirty="0">
                <a:latin typeface="Montserrat" panose="02000505000000020004" pitchFamily="2" charset="0"/>
              </a:rPr>
              <a:t>- private enterprise	- social enterprise</a:t>
            </a:r>
          </a:p>
          <a:p>
            <a:pPr>
              <a:lnSpc>
                <a:spcPct val="120000"/>
              </a:lnSpc>
              <a:spcBef>
                <a:spcPts val="300"/>
              </a:spcBef>
              <a:tabLst>
                <a:tab pos="2782888" algn="l"/>
              </a:tabLst>
            </a:pPr>
            <a:r>
              <a:rPr lang="en-AU" dirty="0">
                <a:latin typeface="Montserrat" panose="02000505000000020004" pitchFamily="2" charset="0"/>
              </a:rPr>
              <a:t>- not for profit	- public sector</a:t>
            </a:r>
          </a:p>
          <a:p>
            <a:pPr>
              <a:lnSpc>
                <a:spcPct val="120000"/>
              </a:lnSpc>
              <a:spcBef>
                <a:spcPts val="300"/>
              </a:spcBef>
              <a:tabLst>
                <a:tab pos="2782888" algn="l"/>
              </a:tabLst>
            </a:pPr>
            <a:r>
              <a:rPr lang="en-AU" dirty="0">
                <a:latin typeface="Montserrat" panose="02000505000000020004" pitchFamily="2" charset="0"/>
              </a:rPr>
              <a:t>- family business	- ADEs</a:t>
            </a:r>
          </a:p>
          <a:p>
            <a:pPr>
              <a:lnSpc>
                <a:spcPct val="120000"/>
              </a:lnSpc>
              <a:spcBef>
                <a:spcPts val="300"/>
              </a:spcBef>
              <a:tabLst>
                <a:tab pos="2782888" algn="l"/>
              </a:tabLst>
            </a:pPr>
            <a:r>
              <a:rPr lang="en-AU" dirty="0">
                <a:latin typeface="Montserrat" panose="02000505000000020004" pitchFamily="2" charset="0"/>
              </a:rPr>
              <a:t>- self employment</a:t>
            </a:r>
          </a:p>
        </p:txBody>
      </p:sp>
    </p:spTree>
    <p:extLst>
      <p:ext uri="{BB962C8B-B14F-4D97-AF65-F5344CB8AC3E}">
        <p14:creationId xmlns:p14="http://schemas.microsoft.com/office/powerpoint/2010/main" val="341934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353962"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sz="3200" dirty="0">
                <a:solidFill>
                  <a:srgbClr val="006FBA"/>
                </a:solidFill>
                <a:latin typeface="Montserrat ExtraBold" panose="00000900000000000000" pitchFamily="2" charset="0"/>
                <a:ea typeface="+mn-ea"/>
                <a:cs typeface="+mn-cs"/>
              </a:rPr>
              <a:t>NDIS supports that may assist </a:t>
            </a:r>
            <a:r>
              <a:rPr lang="en-US" sz="3200" dirty="0">
                <a:latin typeface="Montserrat ExtraBold" panose="00000900000000000000" pitchFamily="2" charset="0"/>
                <a:ea typeface="+mn-ea"/>
                <a:cs typeface="+mn-cs"/>
              </a:rPr>
              <a:t>young people</a:t>
            </a:r>
          </a:p>
        </p:txBody>
      </p:sp>
      <p:sp>
        <p:nvSpPr>
          <p:cNvPr id="7" name="object 7">
            <a:extLst>
              <a:ext uri="{FF2B5EF4-FFF2-40B4-BE49-F238E27FC236}">
                <a16:creationId xmlns:a16="http://schemas.microsoft.com/office/drawing/2014/main" id="{92E34F6D-29BD-43CA-8B93-797D7D4E6648}"/>
              </a:ext>
            </a:extLst>
          </p:cNvPr>
          <p:cNvSpPr txBox="1"/>
          <p:nvPr/>
        </p:nvSpPr>
        <p:spPr>
          <a:xfrm>
            <a:off x="914402" y="1351883"/>
            <a:ext cx="10505660" cy="360354"/>
          </a:xfrm>
          <a:prstGeom prst="rect">
            <a:avLst/>
          </a:prstGeom>
        </p:spPr>
        <p:txBody>
          <a:bodyPr vert="horz" wrap="square" lIns="0" tIns="52069" rIns="0" bIns="0" rtlCol="0" anchor="t">
            <a:spAutoFit/>
          </a:bodyPr>
          <a:lstStyle/>
          <a:p>
            <a:pPr marL="12700">
              <a:spcBef>
                <a:spcPts val="600"/>
              </a:spcBef>
            </a:pPr>
            <a:r>
              <a:rPr lang="en-US" sz="2000" spc="-5" dirty="0">
                <a:solidFill>
                  <a:srgbClr val="D70C3D"/>
                </a:solidFill>
                <a:latin typeface="Montserrat" panose="02000505000000020004" pitchFamily="2" charset="0"/>
                <a:cs typeface="Montserrat SemiBold"/>
              </a:rPr>
              <a:t>You must </a:t>
            </a:r>
            <a:r>
              <a:rPr lang="en-US" sz="2000" dirty="0">
                <a:solidFill>
                  <a:srgbClr val="D70C3D"/>
                </a:solidFill>
                <a:latin typeface="Montserrat" panose="02000505000000020004" pitchFamily="2" charset="0"/>
                <a:cs typeface="Montserrat SemiBold"/>
              </a:rPr>
              <a:t>be </a:t>
            </a:r>
            <a:r>
              <a:rPr lang="en-US" sz="2000" spc="-5" dirty="0">
                <a:solidFill>
                  <a:srgbClr val="D70C3D"/>
                </a:solidFill>
                <a:latin typeface="Montserrat" panose="02000505000000020004" pitchFamily="2" charset="0"/>
                <a:cs typeface="Montserrat SemiBold"/>
              </a:rPr>
              <a:t>an </a:t>
            </a:r>
            <a:r>
              <a:rPr lang="en-US" sz="2000" dirty="0">
                <a:solidFill>
                  <a:srgbClr val="D70C3D"/>
                </a:solidFill>
                <a:latin typeface="Montserrat" panose="02000505000000020004" pitchFamily="2" charset="0"/>
                <a:cs typeface="Montserrat SemiBold"/>
              </a:rPr>
              <a:t>NDIS </a:t>
            </a:r>
            <a:r>
              <a:rPr lang="en-US" sz="2000" spc="-5" dirty="0">
                <a:solidFill>
                  <a:srgbClr val="D70C3D"/>
                </a:solidFill>
                <a:latin typeface="Montserrat" panose="02000505000000020004" pitchFamily="2" charset="0"/>
                <a:cs typeface="Montserrat SemiBold"/>
              </a:rPr>
              <a:t>participant </a:t>
            </a:r>
            <a:r>
              <a:rPr lang="en-US" sz="2000" dirty="0">
                <a:solidFill>
                  <a:srgbClr val="D70C3D"/>
                </a:solidFill>
                <a:latin typeface="Montserrat" panose="02000505000000020004" pitchFamily="2" charset="0"/>
                <a:cs typeface="Montserrat SemiBold"/>
              </a:rPr>
              <a:t>to </a:t>
            </a:r>
            <a:r>
              <a:rPr lang="en-US" sz="2000" spc="-5" dirty="0">
                <a:solidFill>
                  <a:srgbClr val="D70C3D"/>
                </a:solidFill>
                <a:latin typeface="Montserrat" panose="02000505000000020004" pitchFamily="2" charset="0"/>
                <a:cs typeface="Montserrat SemiBold"/>
              </a:rPr>
              <a:t>access these</a:t>
            </a:r>
            <a:r>
              <a:rPr lang="en-US" sz="2000" spc="85" dirty="0">
                <a:solidFill>
                  <a:srgbClr val="D70C3D"/>
                </a:solidFill>
                <a:latin typeface="Montserrat" panose="02000505000000020004" pitchFamily="2" charset="0"/>
                <a:cs typeface="Montserrat SemiBold"/>
              </a:rPr>
              <a:t> </a:t>
            </a:r>
            <a:r>
              <a:rPr lang="en-US" sz="2000" spc="-5" dirty="0">
                <a:solidFill>
                  <a:srgbClr val="D70C3D"/>
                </a:solidFill>
                <a:latin typeface="Montserrat" panose="02000505000000020004" pitchFamily="2" charset="0"/>
                <a:cs typeface="Montserrat SemiBold"/>
              </a:rPr>
              <a:t>supports.</a:t>
            </a:r>
            <a:endParaRPr lang="en-US" sz="2000" dirty="0">
              <a:latin typeface="Montserrat" panose="02000505000000020004" pitchFamily="2" charset="0"/>
              <a:cs typeface="Calibri"/>
            </a:endParaRPr>
          </a:p>
        </p:txBody>
      </p:sp>
      <p:sp>
        <p:nvSpPr>
          <p:cNvPr id="5" name="object 7">
            <a:extLst>
              <a:ext uri="{FF2B5EF4-FFF2-40B4-BE49-F238E27FC236}">
                <a16:creationId xmlns:a16="http://schemas.microsoft.com/office/drawing/2014/main" id="{666F708F-099F-4DC3-98DD-37E6797CBA9B}"/>
              </a:ext>
            </a:extLst>
          </p:cNvPr>
          <p:cNvSpPr txBox="1"/>
          <p:nvPr/>
        </p:nvSpPr>
        <p:spPr>
          <a:xfrm>
            <a:off x="914401" y="1888943"/>
            <a:ext cx="10227364" cy="2519535"/>
          </a:xfrm>
          <a:prstGeom prst="rect">
            <a:avLst/>
          </a:prstGeom>
        </p:spPr>
        <p:txBody>
          <a:bodyPr vert="horz" wrap="square" lIns="0" tIns="52069" rIns="0" bIns="0" rtlCol="0">
            <a:spAutoFit/>
          </a:bodyPr>
          <a:lstStyle/>
          <a:p>
            <a:pPr marL="12065" marR="5080">
              <a:lnSpc>
                <a:spcPct val="120000"/>
              </a:lnSpc>
              <a:spcBef>
                <a:spcPts val="600"/>
              </a:spcBef>
              <a:tabLst>
                <a:tab pos="182563" algn="l"/>
              </a:tabLst>
            </a:pPr>
            <a:r>
              <a:rPr lang="en-US" sz="2000" dirty="0">
                <a:solidFill>
                  <a:srgbClr val="006FBA"/>
                </a:solidFill>
                <a:latin typeface="+mj-lt"/>
                <a:cs typeface="Calibri"/>
              </a:rPr>
              <a:t>Community participation programs</a:t>
            </a:r>
          </a:p>
          <a:p>
            <a:pPr marL="298450" marR="5080" indent="-285750">
              <a:lnSpc>
                <a:spcPct val="120000"/>
              </a:lnSpc>
              <a:spcBef>
                <a:spcPts val="12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Community participation supports enable a participant to engage in social or recreational activities in the community</a:t>
            </a:r>
          </a:p>
          <a:p>
            <a:pPr marL="298450" marR="5080" indent="-285750">
              <a:lnSpc>
                <a:spcPct val="120000"/>
              </a:lnSpc>
              <a:spcBef>
                <a:spcPts val="12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This may include volunteering or getting involved in local events and social activities</a:t>
            </a:r>
          </a:p>
          <a:p>
            <a:pPr marL="298450" marR="5080" indent="-285750">
              <a:lnSpc>
                <a:spcPct val="120000"/>
              </a:lnSpc>
              <a:spcBef>
                <a:spcPts val="1200"/>
              </a:spcBef>
              <a:buFont typeface="Arial" panose="020B0604020202020204" pitchFamily="34" charset="0"/>
              <a:buChar char="•"/>
              <a:tabLst>
                <a:tab pos="182563" algn="l"/>
              </a:tabLst>
            </a:pPr>
            <a:r>
              <a:rPr lang="en-US" dirty="0">
                <a:solidFill>
                  <a:srgbClr val="19233E"/>
                </a:solidFill>
                <a:latin typeface="Montserrat" panose="02000505000000020004" pitchFamily="2" charset="0"/>
                <a:cs typeface="Calibri"/>
              </a:rPr>
              <a:t>Wherever possible, community participation should focus on building skills and confidence to be more independent in the community</a:t>
            </a:r>
            <a:endParaRPr lang="en-US" dirty="0">
              <a:latin typeface="Montserrat" panose="02000505000000020004" pitchFamily="2" charset="0"/>
              <a:cs typeface="Calibri"/>
            </a:endParaRPr>
          </a:p>
        </p:txBody>
      </p:sp>
    </p:spTree>
    <p:extLst>
      <p:ext uri="{BB962C8B-B14F-4D97-AF65-F5344CB8AC3E}">
        <p14:creationId xmlns:p14="http://schemas.microsoft.com/office/powerpoint/2010/main" val="168946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4752000" cy="3474477"/>
          </a:xfrm>
          <a:prstGeom prst="rect">
            <a:avLst/>
          </a:prstGeom>
          <a:noFill/>
        </p:spPr>
        <p:txBody>
          <a:bodyPr wrap="square" lIns="0" rIns="0" rtlCol="0">
            <a:spAutoFit/>
          </a:bodyPr>
          <a:lstStyle/>
          <a:p>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lnSpc>
                <a:spcPct val="107000"/>
              </a:lnSpc>
              <a:spcBef>
                <a:spcPts val="1200"/>
              </a:spcBef>
              <a:spcAft>
                <a:spcPts val="0"/>
              </a:spcAft>
              <a:buFont typeface="Wingdings" panose="05000000000000000000" pitchFamily="2" charset="2"/>
              <a:buChar char=""/>
              <a:tabLst>
                <a:tab pos="457200" algn="l"/>
              </a:tabLst>
            </a:pPr>
            <a:r>
              <a:rPr lang="en-US" sz="1600" dirty="0">
                <a:effectLst/>
                <a:latin typeface="Montserrat" panose="02000505000000020004" pitchFamily="2" charset="0"/>
              </a:rPr>
              <a:t>To improve opportunity for an apprenticeship through a vocational course at TAFE or other RTO</a:t>
            </a:r>
          </a:p>
          <a:p>
            <a:pPr marL="342900" marR="0" lvl="0" indent="-342900">
              <a:lnSpc>
                <a:spcPct val="107000"/>
              </a:lnSpc>
              <a:spcBef>
                <a:spcPts val="1200"/>
              </a:spcBef>
              <a:spcAft>
                <a:spcPts val="0"/>
              </a:spcAft>
              <a:buFont typeface="Wingdings" panose="05000000000000000000" pitchFamily="2" charset="2"/>
              <a:buChar char=""/>
              <a:tabLst>
                <a:tab pos="457200" algn="l"/>
              </a:tabLst>
            </a:pPr>
            <a:r>
              <a:rPr lang="en-US" sz="1600" dirty="0">
                <a:effectLst/>
                <a:latin typeface="Montserrat" panose="02000505000000020004" pitchFamily="2" charset="0"/>
              </a:rPr>
              <a:t>To do a community education cooking course </a:t>
            </a:r>
          </a:p>
          <a:p>
            <a:pPr marL="342900" marR="0" lvl="0" indent="-342900">
              <a:lnSpc>
                <a:spcPct val="107000"/>
              </a:lnSpc>
              <a:spcBef>
                <a:spcPts val="1200"/>
              </a:spcBef>
              <a:spcAft>
                <a:spcPts val="0"/>
              </a:spcAft>
              <a:buFont typeface="Wingdings" panose="05000000000000000000" pitchFamily="2" charset="2"/>
              <a:buChar char=""/>
              <a:tabLst>
                <a:tab pos="457200" algn="l"/>
              </a:tabLst>
            </a:pPr>
            <a:r>
              <a:rPr lang="en-US" sz="1600" dirty="0">
                <a:effectLst/>
                <a:latin typeface="Montserrat" panose="02000505000000020004" pitchFamily="2" charset="0"/>
              </a:rPr>
              <a:t>To obtain a WHS training White Card</a:t>
            </a:r>
          </a:p>
          <a:p>
            <a:pPr marL="342900" marR="0" lvl="0" indent="-342900">
              <a:lnSpc>
                <a:spcPct val="107000"/>
              </a:lnSpc>
              <a:spcBef>
                <a:spcPts val="1200"/>
              </a:spcBef>
              <a:spcAft>
                <a:spcPts val="0"/>
              </a:spcAft>
              <a:buFont typeface="Wingdings" panose="05000000000000000000" pitchFamily="2" charset="2"/>
              <a:buChar char=""/>
              <a:tabLst>
                <a:tab pos="457200" algn="l"/>
              </a:tabLst>
            </a:pPr>
            <a:r>
              <a:rPr lang="en-US" sz="1600" dirty="0">
                <a:effectLst/>
                <a:latin typeface="Montserrat" panose="02000505000000020004" pitchFamily="2" charset="0"/>
              </a:rPr>
              <a:t>To complete a barista course </a:t>
            </a:r>
          </a:p>
          <a:p>
            <a:pPr marL="342900" marR="0" lvl="0" indent="-342900">
              <a:lnSpc>
                <a:spcPct val="107000"/>
              </a:lnSpc>
              <a:spcBef>
                <a:spcPts val="1200"/>
              </a:spcBef>
              <a:spcAft>
                <a:spcPts val="0"/>
              </a:spcAft>
              <a:buFont typeface="Wingdings" panose="05000000000000000000" pitchFamily="2" charset="2"/>
              <a:buChar char=""/>
              <a:tabLst>
                <a:tab pos="457200" algn="l"/>
              </a:tabLst>
            </a:pPr>
            <a:r>
              <a:rPr lang="en-US" sz="1600" dirty="0">
                <a:effectLst/>
                <a:latin typeface="Montserrat" panose="02000505000000020004" pitchFamily="2" charset="0"/>
              </a:rPr>
              <a:t>To </a:t>
            </a:r>
            <a:r>
              <a:rPr lang="en-US" sz="1600" dirty="0" err="1">
                <a:effectLst/>
                <a:latin typeface="Montserrat" panose="02000505000000020004" pitchFamily="2" charset="0"/>
              </a:rPr>
              <a:t>enrol</a:t>
            </a:r>
            <a:r>
              <a:rPr lang="en-US" sz="1600" dirty="0">
                <a:effectLst/>
                <a:latin typeface="Montserrat" panose="02000505000000020004" pitchFamily="2" charset="0"/>
              </a:rPr>
              <a:t> in a university course</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2" y="2211575"/>
            <a:ext cx="5382363" cy="3103798"/>
          </a:xfrm>
          <a:prstGeom prst="rect">
            <a:avLst/>
          </a:prstGeom>
          <a:noFill/>
        </p:spPr>
        <p:txBody>
          <a:bodyPr wrap="square" lIns="0" rIns="0" rtlCol="0">
            <a:spAutoFit/>
          </a:bodyPr>
          <a:lstStyle/>
          <a:p>
            <a:pPr>
              <a:spcBef>
                <a:spcPts val="600"/>
              </a:spcBef>
            </a:pPr>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20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rPr>
              <a:t>Contact disability support personnel at TAFE</a:t>
            </a:r>
          </a:p>
          <a:p>
            <a:pPr marL="342900" marR="0" lvl="0" indent="-342900">
              <a:lnSpc>
                <a:spcPct val="120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rPr>
              <a:t>Attend careers expos </a:t>
            </a:r>
          </a:p>
          <a:p>
            <a:pPr marL="342900" marR="0" lvl="0" indent="-342900">
              <a:lnSpc>
                <a:spcPct val="120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rPr>
              <a:t>Listing questions that may be needed to be asked of TAFE or of a provider</a:t>
            </a:r>
          </a:p>
          <a:p>
            <a:pPr marL="342900" marR="0" lvl="0" indent="-342900">
              <a:lnSpc>
                <a:spcPct val="120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rPr>
              <a:t>Seek career guidance and counselling</a:t>
            </a:r>
          </a:p>
          <a:p>
            <a:pPr marL="342900" marR="0" lvl="0" indent="-342900">
              <a:lnSpc>
                <a:spcPct val="120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rPr>
              <a:t>Role play conversations or scenarios</a:t>
            </a:r>
            <a:endParaRPr lang="en-US" sz="1600" dirty="0">
              <a:effectLst/>
              <a:latin typeface="Montserrat" panose="02000505000000020004"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Further education and training </a:t>
            </a:r>
            <a:endParaRPr lang="en-US" sz="2000" dirty="0">
              <a:solidFill>
                <a:srgbClr val="006FBA"/>
              </a:solidFill>
              <a:effectLst/>
              <a:latin typeface="Montserrat" panose="02000505000000020004" pitchFamily="2" charset="0"/>
            </a:endParaRPr>
          </a:p>
        </p:txBody>
      </p:sp>
      <p:pic>
        <p:nvPicPr>
          <p:cNvPr id="3" name="Picture 2" descr="Icon&#10;&#10;Description automatically generated">
            <a:extLst>
              <a:ext uri="{FF2B5EF4-FFF2-40B4-BE49-F238E27FC236}">
                <a16:creationId xmlns:a16="http://schemas.microsoft.com/office/drawing/2014/main" id="{77F6BE39-A322-4D9A-A6E2-AD9FFD91EFFB}"/>
              </a:ext>
            </a:extLst>
          </p:cNvPr>
          <p:cNvPicPr>
            <a:picLocks noChangeAspect="1"/>
          </p:cNvPicPr>
          <p:nvPr/>
        </p:nvPicPr>
        <p:blipFill rotWithShape="1">
          <a:blip r:embed="rId3">
            <a:extLst>
              <a:ext uri="{28A0092B-C50C-407E-A947-70E740481C1C}">
                <a14:useLocalDpi xmlns:a14="http://schemas.microsoft.com/office/drawing/2010/main" val="0"/>
              </a:ext>
            </a:extLst>
          </a:blip>
          <a:srcRect l="25763" r="23326"/>
          <a:stretch/>
        </p:blipFill>
        <p:spPr>
          <a:xfrm>
            <a:off x="9620153" y="277187"/>
            <a:ext cx="1895571" cy="1862434"/>
          </a:xfrm>
          <a:prstGeom prst="rect">
            <a:avLst/>
          </a:prstGeom>
        </p:spPr>
      </p:pic>
    </p:spTree>
    <p:extLst>
      <p:ext uri="{BB962C8B-B14F-4D97-AF65-F5344CB8AC3E}">
        <p14:creationId xmlns:p14="http://schemas.microsoft.com/office/powerpoint/2010/main" val="1641416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4752000" cy="4110997"/>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To successfully obtain and retain employment in the open or supported </a:t>
            </a:r>
            <a:r>
              <a:rPr lang="en-US" sz="1600" dirty="0" err="1">
                <a:effectLst/>
                <a:latin typeface="Montserrat" panose="02000505000000020004" pitchFamily="2" charset="0"/>
              </a:rPr>
              <a:t>labour</a:t>
            </a:r>
            <a:r>
              <a:rPr lang="en-US" sz="1600" dirty="0">
                <a:effectLst/>
                <a:latin typeface="Montserrat" panose="02000505000000020004" pitchFamily="2" charset="0"/>
              </a:rPr>
              <a:t> market when I leave school</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To access </a:t>
            </a:r>
            <a:r>
              <a:rPr lang="en-US" sz="1600" dirty="0" err="1">
                <a:effectLst/>
                <a:latin typeface="Montserrat" panose="02000505000000020004" pitchFamily="2" charset="0"/>
              </a:rPr>
              <a:t>centre</a:t>
            </a:r>
            <a:r>
              <a:rPr lang="en-US" sz="1600" dirty="0">
                <a:effectLst/>
                <a:latin typeface="Montserrat" panose="02000505000000020004" pitchFamily="2" charset="0"/>
              </a:rPr>
              <a:t>-based supports and part time supported employment with an Australian Disability Enterprise (ADE)</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To get a part time job before I finish school</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To volunteer at the local pet shelter or community charity</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To do volunteer work at a home for old people</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2" y="2211575"/>
            <a:ext cx="5373128" cy="3748719"/>
          </a:xfrm>
          <a:prstGeom prst="rect">
            <a:avLst/>
          </a:prstGeom>
          <a:noFill/>
        </p:spPr>
        <p:txBody>
          <a:bodyPr wrap="square" lIns="0" rIns="0" rtlCol="0">
            <a:spAutoFit/>
          </a:bodyPr>
          <a:lstStyle/>
          <a:p>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Opportunities for new skill acquisition, with repetition and practice in work related areas</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Structured Workplace Learning Programs or Work Experience Opportunities</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Seek career guidance and counselling</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Make a list of personal strengths and interests</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Help write or update a resume or CV</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Practice job interview questions</a:t>
            </a:r>
          </a:p>
          <a:p>
            <a:pPr marL="342900" marR="0" lvl="0" indent="-342900">
              <a:lnSpc>
                <a:spcPct val="107000"/>
              </a:lnSpc>
              <a:spcBef>
                <a:spcPts val="900"/>
              </a:spcBef>
              <a:spcAft>
                <a:spcPts val="0"/>
              </a:spcAft>
              <a:buFont typeface="Wingdings" panose="05000000000000000000" pitchFamily="2" charset="2"/>
              <a:buChar char=""/>
            </a:pPr>
            <a:r>
              <a:rPr lang="en-US" sz="1600" dirty="0">
                <a:effectLst/>
                <a:latin typeface="Montserrat" panose="02000505000000020004" pitchFamily="2" charset="0"/>
              </a:rPr>
              <a:t>Role play workplace conversations or scenarios</a:t>
            </a:r>
            <a:endParaRPr lang="en-US" sz="1600" dirty="0">
              <a:effectLst/>
              <a:latin typeface="Montserrat" panose="02000505000000020004"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Employment</a:t>
            </a:r>
            <a:endParaRPr lang="en-US" sz="2000" dirty="0">
              <a:solidFill>
                <a:srgbClr val="006FBA"/>
              </a:solidFill>
              <a:effectLst/>
              <a:latin typeface="Montserrat" panose="02000505000000020004" pitchFamily="2" charset="0"/>
            </a:endParaRPr>
          </a:p>
        </p:txBody>
      </p:sp>
      <p:pic>
        <p:nvPicPr>
          <p:cNvPr id="7" name="Picture 6" descr="Icon&#10;&#10;Description automatically generated">
            <a:extLst>
              <a:ext uri="{FF2B5EF4-FFF2-40B4-BE49-F238E27FC236}">
                <a16:creationId xmlns:a16="http://schemas.microsoft.com/office/drawing/2014/main" id="{95799DD0-C2D5-40FA-9E33-F9B3073FFE0E}"/>
              </a:ext>
            </a:extLst>
          </p:cNvPr>
          <p:cNvPicPr>
            <a:picLocks noChangeAspect="1"/>
          </p:cNvPicPr>
          <p:nvPr/>
        </p:nvPicPr>
        <p:blipFill rotWithShape="1">
          <a:blip r:embed="rId3">
            <a:extLst>
              <a:ext uri="{28A0092B-C50C-407E-A947-70E740481C1C}">
                <a14:useLocalDpi xmlns:a14="http://schemas.microsoft.com/office/drawing/2010/main" val="0"/>
              </a:ext>
            </a:extLst>
          </a:blip>
          <a:srcRect l="10758" r="29482"/>
          <a:stretch/>
        </p:blipFill>
        <p:spPr>
          <a:xfrm>
            <a:off x="9328727" y="464101"/>
            <a:ext cx="2186997" cy="1830601"/>
          </a:xfrm>
          <a:prstGeom prst="rect">
            <a:avLst/>
          </a:prstGeom>
        </p:spPr>
      </p:pic>
    </p:spTree>
    <p:extLst>
      <p:ext uri="{BB962C8B-B14F-4D97-AF65-F5344CB8AC3E}">
        <p14:creationId xmlns:p14="http://schemas.microsoft.com/office/powerpoint/2010/main" val="261380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067634" cy="131112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err="1">
                <a:solidFill>
                  <a:srgbClr val="006FBA"/>
                </a:solidFill>
                <a:latin typeface="Montserrat ExtraBold" panose="00000900000000000000" pitchFamily="2" charset="0"/>
                <a:ea typeface="+mn-ea"/>
                <a:cs typeface="+mn-cs"/>
              </a:rPr>
              <a:t>Personalised</a:t>
            </a:r>
            <a:r>
              <a:rPr lang="en-US" dirty="0">
                <a:solidFill>
                  <a:srgbClr val="006FBA"/>
                </a:solidFill>
                <a:latin typeface="Montserrat ExtraBold" panose="00000900000000000000" pitchFamily="2" charset="0"/>
                <a:ea typeface="+mn-ea"/>
                <a:cs typeface="+mn-cs"/>
              </a:rPr>
              <a:t> transition planning </a:t>
            </a:r>
            <a:r>
              <a:rPr lang="en-US" dirty="0">
                <a:latin typeface="Montserrat ExtraBold" panose="00000900000000000000" pitchFamily="2" charset="0"/>
                <a:ea typeface="+mn-ea"/>
                <a:cs typeface="+mn-cs"/>
              </a:rPr>
              <a:t>for school leavers</a:t>
            </a:r>
            <a:endParaRPr lang="en-US" dirty="0">
              <a:solidFill>
                <a:srgbClr val="006FBA"/>
              </a:solidFill>
              <a:latin typeface="Montserrat ExtraBold" panose="00000900000000000000" pitchFamily="2" charset="0"/>
              <a:ea typeface="+mn-ea"/>
              <a:cs typeface="+mn-cs"/>
            </a:endParaRPr>
          </a:p>
        </p:txBody>
      </p:sp>
      <p:sp>
        <p:nvSpPr>
          <p:cNvPr id="4" name="TextBox 3">
            <a:extLst>
              <a:ext uri="{FF2B5EF4-FFF2-40B4-BE49-F238E27FC236}">
                <a16:creationId xmlns:a16="http://schemas.microsoft.com/office/drawing/2014/main" id="{28866F9F-9465-4DC0-B3B3-54B086A71139}"/>
              </a:ext>
            </a:extLst>
          </p:cNvPr>
          <p:cNvSpPr txBox="1"/>
          <p:nvPr/>
        </p:nvSpPr>
        <p:spPr>
          <a:xfrm>
            <a:off x="785092" y="2126269"/>
            <a:ext cx="10483272" cy="4168705"/>
          </a:xfrm>
          <a:prstGeom prst="rect">
            <a:avLst/>
          </a:prstGeom>
          <a:noFill/>
        </p:spPr>
        <p:txBody>
          <a:bodyPr wrap="square" rtlCol="0">
            <a:spAutoFit/>
          </a:bodyPr>
          <a:lstStyle/>
          <a:p>
            <a:pPr marL="12700">
              <a:lnSpc>
                <a:spcPct val="100000"/>
              </a:lnSpc>
              <a:spcBef>
                <a:spcPts val="100"/>
              </a:spcBef>
            </a:pPr>
            <a:r>
              <a:rPr lang="en-US" dirty="0">
                <a:solidFill>
                  <a:srgbClr val="006FBA"/>
                </a:solidFill>
                <a:latin typeface="+mj-lt"/>
                <a:cs typeface="Arial" panose="020B0604020202020204" pitchFamily="34" charset="0"/>
              </a:rPr>
              <a:t>Key messages</a:t>
            </a:r>
          </a:p>
          <a:p>
            <a:pPr marL="297815" marR="5080" indent="-285750">
              <a:lnSpc>
                <a:spcPct val="113700"/>
              </a:lnSpc>
              <a:spcBef>
                <a:spcPts val="12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NSW school education sectors complete </a:t>
            </a:r>
            <a:r>
              <a:rPr lang="en-US" sz="1600" dirty="0" err="1">
                <a:latin typeface="Montserrat" panose="02000505000000020004" pitchFamily="2" charset="0"/>
                <a:cs typeface="Arial" panose="020B0604020202020204" pitchFamily="34" charset="0"/>
              </a:rPr>
              <a:t>personalised</a:t>
            </a:r>
            <a:r>
              <a:rPr lang="en-US" sz="1600" dirty="0">
                <a:latin typeface="Montserrat" panose="02000505000000020004" pitchFamily="2" charset="0"/>
                <a:cs typeface="Arial" panose="020B0604020202020204" pitchFamily="34" charset="0"/>
              </a:rPr>
              <a:t> transition planning with school leavers with disability.</a:t>
            </a:r>
          </a:p>
          <a:p>
            <a:pPr marL="297815" marR="121285" indent="-285750">
              <a:lnSpc>
                <a:spcPct val="113999"/>
              </a:lnSpc>
              <a:spcBef>
                <a:spcPts val="9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A student’s teachers can complete the Individual Transition Plan in collaboration with student, parent and </a:t>
            </a:r>
            <a:r>
              <a:rPr lang="en-US" sz="1600" dirty="0" err="1">
                <a:latin typeface="Montserrat" panose="02000505000000020004" pitchFamily="2" charset="0"/>
                <a:cs typeface="Arial" panose="020B0604020202020204" pitchFamily="34" charset="0"/>
              </a:rPr>
              <a:t>carer</a:t>
            </a:r>
            <a:r>
              <a:rPr lang="en-US" sz="1600" dirty="0">
                <a:latin typeface="Montserrat" panose="02000505000000020004" pitchFamily="2" charset="0"/>
                <a:cs typeface="Arial" panose="020B0604020202020204" pitchFamily="34" charset="0"/>
              </a:rPr>
              <a:t>, other school staff, and providers as appropriate.</a:t>
            </a:r>
          </a:p>
          <a:p>
            <a:pPr marL="297815" marR="102870" indent="-285750">
              <a:lnSpc>
                <a:spcPct val="114100"/>
              </a:lnSpc>
              <a:spcBef>
                <a:spcPts val="9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Schools support young people to plan and gather information on their post school goals, pathways and support needs.</a:t>
            </a:r>
          </a:p>
          <a:p>
            <a:pPr marL="297815" marR="33655" indent="-285750">
              <a:lnSpc>
                <a:spcPct val="113700"/>
              </a:lnSpc>
              <a:spcBef>
                <a:spcPts val="9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Planning is ongoing throughout the year and is available to all school leavers with disability, regardless of their NDIS status.</a:t>
            </a:r>
          </a:p>
          <a:p>
            <a:pPr marL="297815" marR="240029" indent="-285750">
              <a:lnSpc>
                <a:spcPct val="114100"/>
              </a:lnSpc>
              <a:spcBef>
                <a:spcPts val="9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It is important to remember that Year 12 students may sign out of school at the end of Term 3. This is determined by principals to align with local school management practices.</a:t>
            </a:r>
          </a:p>
          <a:p>
            <a:pPr marL="297815" marR="275590" indent="-285750">
              <a:lnSpc>
                <a:spcPct val="113700"/>
              </a:lnSpc>
              <a:spcBef>
                <a:spcPts val="900"/>
              </a:spcBef>
              <a:buFont typeface="Arial" panose="020B0604020202020204" pitchFamily="34" charset="0"/>
              <a:buChar char="•"/>
            </a:pPr>
            <a:r>
              <a:rPr lang="en-US" sz="1600" dirty="0">
                <a:latin typeface="Montserrat" panose="02000505000000020004" pitchFamily="2" charset="0"/>
                <a:cs typeface="Arial" panose="020B0604020202020204" pitchFamily="34" charset="0"/>
              </a:rPr>
              <a:t>Planning should consider and record the expected date for leaving school, where possible.</a:t>
            </a:r>
          </a:p>
        </p:txBody>
      </p:sp>
    </p:spTree>
    <p:extLst>
      <p:ext uri="{BB962C8B-B14F-4D97-AF65-F5344CB8AC3E}">
        <p14:creationId xmlns:p14="http://schemas.microsoft.com/office/powerpoint/2010/main" val="181590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4752000" cy="3095591"/>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how to shop for ingredients for dinner for a week</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to budget my money</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work towards my independence with my personal care needs</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work towards better time management and help to get a better routine in my life</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1" y="2211575"/>
            <a:ext cx="5502437" cy="3545266"/>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Identify ingredients from a visual checklist</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Create a visual timetable or routine</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Create a video model to access when learning or needing reminding of a new skill</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Follow a task analysis of how to complete a task (e.g. washing, shoelace tying, cleaning teeth)</a:t>
            </a:r>
          </a:p>
          <a:p>
            <a:pPr marL="342900" marR="0" lvl="0" indent="-342900">
              <a:lnSpc>
                <a:spcPct val="107000"/>
              </a:lnSpc>
              <a:spcBef>
                <a:spcPts val="12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Follow a template for a weekly budget of needs and wants versus income and expenditure </a:t>
            </a: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Personal care and management</a:t>
            </a:r>
            <a:endParaRPr lang="en-US" sz="2000" dirty="0">
              <a:solidFill>
                <a:srgbClr val="006FBA"/>
              </a:solidFill>
              <a:effectLst/>
              <a:latin typeface="Montserrat" panose="02000505000000020004" pitchFamily="2" charset="0"/>
            </a:endParaRPr>
          </a:p>
        </p:txBody>
      </p:sp>
      <p:pic>
        <p:nvPicPr>
          <p:cNvPr id="3" name="Picture 2" descr="Icon&#10;&#10;Description automatically generated">
            <a:extLst>
              <a:ext uri="{FF2B5EF4-FFF2-40B4-BE49-F238E27FC236}">
                <a16:creationId xmlns:a16="http://schemas.microsoft.com/office/drawing/2014/main" id="{2C925830-561C-4C06-8B56-19E37B5E1E7F}"/>
              </a:ext>
            </a:extLst>
          </p:cNvPr>
          <p:cNvPicPr>
            <a:picLocks noChangeAspect="1"/>
          </p:cNvPicPr>
          <p:nvPr/>
        </p:nvPicPr>
        <p:blipFill rotWithShape="1">
          <a:blip r:embed="rId3">
            <a:extLst>
              <a:ext uri="{28A0092B-C50C-407E-A947-70E740481C1C}">
                <a14:useLocalDpi xmlns:a14="http://schemas.microsoft.com/office/drawing/2010/main" val="0"/>
              </a:ext>
            </a:extLst>
          </a:blip>
          <a:srcRect l="25378" r="21402"/>
          <a:stretch/>
        </p:blipFill>
        <p:spPr>
          <a:xfrm>
            <a:off x="9559165" y="228689"/>
            <a:ext cx="1956559" cy="1838977"/>
          </a:xfrm>
          <a:prstGeom prst="rect">
            <a:avLst/>
          </a:prstGeom>
        </p:spPr>
      </p:pic>
    </p:spTree>
    <p:extLst>
      <p:ext uri="{BB962C8B-B14F-4D97-AF65-F5344CB8AC3E}">
        <p14:creationId xmlns:p14="http://schemas.microsoft.com/office/powerpoint/2010/main" val="42985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5038724" cy="4401205"/>
          </a:xfrm>
          <a:prstGeom prst="rect">
            <a:avLst/>
          </a:prstGeom>
          <a:noFill/>
        </p:spPr>
        <p:txBody>
          <a:bodyPr wrap="square" lIns="0" rIns="0" rtlCol="0">
            <a:spAutoFit/>
          </a:bodyPr>
          <a:lstStyle/>
          <a:p>
            <a:pPr>
              <a:spcBef>
                <a:spcPts val="600"/>
              </a:spcBef>
            </a:pPr>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join a sports club/gym in my local area to learn skills, make friends and keep active</a:t>
            </a:r>
          </a:p>
          <a:p>
            <a:pPr marL="342900" marR="0" lvl="0" indent="-342900" defTabSz="914400" eaLnBrk="1" fontAlgn="auto" latinLnBrk="0" hangingPunct="1">
              <a:spcBef>
                <a:spcPts val="600"/>
              </a:spcBef>
              <a:spcAft>
                <a:spcPts val="0"/>
              </a:spcAft>
              <a:buClrTx/>
              <a:buSzTx/>
              <a:buFont typeface="Wingdings" panose="05000000000000000000" pitchFamily="2" charset="2"/>
              <a:buChar char=""/>
              <a:tabLst/>
              <a:defRP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complete in my local Special Olympics sport group</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be independent in my home</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how to cook and prepare healthy meals</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develop mindfulness techniques for when I am stressed</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independently book a doctors or dentist appointment </a:t>
            </a:r>
          </a:p>
          <a:p>
            <a:pPr marL="342900" marR="0" lvl="0" indent="-342900">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how to take medication independently </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1" y="2211575"/>
            <a:ext cx="6087503" cy="4368312"/>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a:t>
            </a:r>
            <a:br>
              <a:rPr lang="en-US" sz="1600" b="1" dirty="0">
                <a:effectLst/>
                <a:latin typeface="Montserrat" panose="02000505000000020004" pitchFamily="2" charset="0"/>
              </a:rPr>
            </a:br>
            <a:r>
              <a:rPr lang="en-US" sz="1600" b="1" dirty="0">
                <a:effectLst/>
                <a:latin typeface="Montserrat" panose="02000505000000020004" pitchFamily="2" charset="0"/>
              </a:rPr>
              <a:t>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Research and list local area clubs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Create a video model to access when learning or needing reminding of a new skill (e.g. how to use the washing machine)</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Follow a task analysis of how to complete a task </a:t>
            </a:r>
            <a:br>
              <a:rPr lang="en-US" sz="1600" dirty="0">
                <a:effectLst/>
                <a:latin typeface="Montserrat" panose="02000505000000020004" pitchFamily="2" charset="0"/>
                <a:ea typeface="Calibri" panose="020F0502020204030204" pitchFamily="34" charset="0"/>
                <a:cs typeface="Times New Roman" panose="02020603050405020304" pitchFamily="18" charset="0"/>
              </a:rPr>
            </a:br>
            <a:r>
              <a:rPr lang="en-US" sz="1600" dirty="0">
                <a:effectLst/>
                <a:latin typeface="Montserrat" panose="02000505000000020004" pitchFamily="2" charset="0"/>
                <a:ea typeface="Calibri" panose="020F0502020204030204" pitchFamily="34" charset="0"/>
                <a:cs typeface="Times New Roman" panose="02020603050405020304" pitchFamily="18" charset="0"/>
              </a:rPr>
              <a:t>(e.g. making a cake)</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Look into online yoga and mediation videos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Identify and recognize replacement </a:t>
            </a:r>
            <a:r>
              <a:rPr lang="en-US" sz="1600" dirty="0" err="1">
                <a:effectLst/>
                <a:latin typeface="Montserrat" panose="02000505000000020004" pitchFamily="2" charset="0"/>
                <a:ea typeface="Calibri" panose="020F0502020204030204" pitchFamily="34" charset="0"/>
                <a:cs typeface="Times New Roman" panose="02020603050405020304" pitchFamily="18" charset="0"/>
              </a:rPr>
              <a:t>behaviours</a:t>
            </a:r>
            <a:r>
              <a:rPr lang="en-US" sz="1600" dirty="0">
                <a:effectLst/>
                <a:latin typeface="Montserrat" panose="02000505000000020004" pitchFamily="2" charset="0"/>
                <a:ea typeface="Calibri" panose="020F0502020204030204" pitchFamily="34" charset="0"/>
                <a:cs typeface="Times New Roman" panose="02020603050405020304" pitchFamily="18" charset="0"/>
              </a:rPr>
              <a:t> for stressful situations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completing and filling in personal detail forms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Learn about cyber security and safety</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Role play conversations or scenarios</a:t>
            </a: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Health and wellbeing</a:t>
            </a:r>
            <a:endParaRPr lang="en-US" sz="2000" dirty="0">
              <a:solidFill>
                <a:srgbClr val="006FBA"/>
              </a:solidFill>
              <a:effectLst/>
              <a:latin typeface="Montserrat" panose="02000505000000020004" pitchFamily="2" charset="0"/>
            </a:endParaRPr>
          </a:p>
        </p:txBody>
      </p:sp>
      <p:pic>
        <p:nvPicPr>
          <p:cNvPr id="14" name="Picture 13" descr="Icon&#10;&#10;Description automatically generated">
            <a:extLst>
              <a:ext uri="{FF2B5EF4-FFF2-40B4-BE49-F238E27FC236}">
                <a16:creationId xmlns:a16="http://schemas.microsoft.com/office/drawing/2014/main" id="{C24DC1BE-29AF-4596-8910-3CEEF4443E94}"/>
              </a:ext>
            </a:extLst>
          </p:cNvPr>
          <p:cNvPicPr>
            <a:picLocks noChangeAspect="1"/>
          </p:cNvPicPr>
          <p:nvPr/>
        </p:nvPicPr>
        <p:blipFill rotWithShape="1">
          <a:blip r:embed="rId3">
            <a:extLst>
              <a:ext uri="{28A0092B-C50C-407E-A947-70E740481C1C}">
                <a14:useLocalDpi xmlns:a14="http://schemas.microsoft.com/office/drawing/2010/main" val="0"/>
              </a:ext>
            </a:extLst>
          </a:blip>
          <a:srcRect l="24994" r="23198"/>
          <a:stretch/>
        </p:blipFill>
        <p:spPr>
          <a:xfrm>
            <a:off x="9550400" y="259835"/>
            <a:ext cx="1965324" cy="1897510"/>
          </a:xfrm>
          <a:prstGeom prst="rect">
            <a:avLst/>
          </a:prstGeom>
        </p:spPr>
      </p:pic>
    </p:spTree>
    <p:extLst>
      <p:ext uri="{BB962C8B-B14F-4D97-AF65-F5344CB8AC3E}">
        <p14:creationId xmlns:p14="http://schemas.microsoft.com/office/powerpoint/2010/main" val="428179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5038724" cy="3402470"/>
          </a:xfrm>
          <a:prstGeom prst="rect">
            <a:avLst/>
          </a:prstGeom>
          <a:noFill/>
        </p:spPr>
        <p:txBody>
          <a:bodyPr wrap="square" lIns="0" rIns="0" rtlCol="0">
            <a:spAutoFit/>
          </a:bodyPr>
          <a:lstStyle/>
          <a:p>
            <a:pPr>
              <a:spcBef>
                <a:spcPts val="600"/>
              </a:spcBef>
            </a:pPr>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join a social group or dance group in my local area to make friends and keep active</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join my local netball team and learn to go to training independently</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a:t>
            </a:r>
            <a:r>
              <a:rPr lang="en-US" sz="1600" dirty="0" err="1">
                <a:effectLst/>
                <a:latin typeface="Montserrat" panose="02000505000000020004" pitchFamily="2" charset="0"/>
                <a:ea typeface="Calibri" panose="020F0502020204030204" pitchFamily="34" charset="0"/>
                <a:cs typeface="Times New Roman" panose="02020603050405020304" pitchFamily="18" charset="0"/>
              </a:rPr>
              <a:t>enrol</a:t>
            </a:r>
            <a:r>
              <a:rPr lang="en-US" sz="1600" dirty="0">
                <a:effectLst/>
                <a:latin typeface="Montserrat" panose="02000505000000020004" pitchFamily="2" charset="0"/>
                <a:ea typeface="Calibri" panose="020F0502020204030204" pitchFamily="34" charset="0"/>
                <a:cs typeface="Times New Roman" panose="02020603050405020304" pitchFamily="18" charset="0"/>
              </a:rPr>
              <a:t> in a toastmasters course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join my local library and participate in free workshops in an area of interest</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a new language or increase my AUSLAN signing capabilities </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2" y="2211575"/>
            <a:ext cx="6011304" cy="4180953"/>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a:t>
            </a:r>
            <a:br>
              <a:rPr lang="en-US" sz="1600" b="1" dirty="0">
                <a:effectLst/>
                <a:latin typeface="Montserrat" panose="02000505000000020004" pitchFamily="2" charset="0"/>
              </a:rPr>
            </a:br>
            <a:r>
              <a:rPr lang="en-US" sz="1600" b="1" dirty="0">
                <a:effectLst/>
                <a:latin typeface="Montserrat" panose="02000505000000020004" pitchFamily="2" charset="0"/>
              </a:rPr>
              <a:t>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Visual schedules for timing and task analysis checklists for following instructions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Research and list local area clubs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Role model and practice social situations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conversation starters and replies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Develop an appropriate strategy for how to ask for help</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how to use internet search engines to find local areas or places of interest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completing and filling in personal detail forms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Learn about cyber security and safety </a:t>
            </a: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Social and community participation</a:t>
            </a:r>
            <a:endParaRPr lang="en-US" sz="2000" dirty="0">
              <a:solidFill>
                <a:srgbClr val="006FBA"/>
              </a:solidFill>
              <a:effectLst/>
              <a:latin typeface="Montserrat" panose="02000505000000020004" pitchFamily="2" charset="0"/>
            </a:endParaRPr>
          </a:p>
        </p:txBody>
      </p:sp>
      <p:pic>
        <p:nvPicPr>
          <p:cNvPr id="7" name="Picture 6" descr="Icon&#10;&#10;Description automatically generated">
            <a:extLst>
              <a:ext uri="{FF2B5EF4-FFF2-40B4-BE49-F238E27FC236}">
                <a16:creationId xmlns:a16="http://schemas.microsoft.com/office/drawing/2014/main" id="{1EDC08A6-B1F5-414C-A5AC-ACE582FEA428}"/>
              </a:ext>
            </a:extLst>
          </p:cNvPr>
          <p:cNvPicPr>
            <a:picLocks noChangeAspect="1"/>
          </p:cNvPicPr>
          <p:nvPr/>
        </p:nvPicPr>
        <p:blipFill rotWithShape="1">
          <a:blip r:embed="rId3">
            <a:extLst>
              <a:ext uri="{28A0092B-C50C-407E-A947-70E740481C1C}">
                <a14:useLocalDpi xmlns:a14="http://schemas.microsoft.com/office/drawing/2010/main" val="0"/>
              </a:ext>
            </a:extLst>
          </a:blip>
          <a:srcRect l="47091" r="4219"/>
          <a:stretch/>
        </p:blipFill>
        <p:spPr>
          <a:xfrm>
            <a:off x="9787334" y="337790"/>
            <a:ext cx="1727200" cy="1774401"/>
          </a:xfrm>
          <a:prstGeom prst="rect">
            <a:avLst/>
          </a:prstGeom>
        </p:spPr>
      </p:pic>
      <p:pic>
        <p:nvPicPr>
          <p:cNvPr id="10" name="Picture 9" descr="Icon&#10;&#10;Description automatically generated">
            <a:extLst>
              <a:ext uri="{FF2B5EF4-FFF2-40B4-BE49-F238E27FC236}">
                <a16:creationId xmlns:a16="http://schemas.microsoft.com/office/drawing/2014/main" id="{D9BCA2DE-33A5-45B6-AF2E-DD473A4D1B1C}"/>
              </a:ext>
            </a:extLst>
          </p:cNvPr>
          <p:cNvPicPr>
            <a:picLocks noChangeAspect="1"/>
          </p:cNvPicPr>
          <p:nvPr/>
        </p:nvPicPr>
        <p:blipFill rotWithShape="1">
          <a:blip r:embed="rId3">
            <a:extLst>
              <a:ext uri="{28A0092B-C50C-407E-A947-70E740481C1C}">
                <a14:useLocalDpi xmlns:a14="http://schemas.microsoft.com/office/drawing/2010/main" val="0"/>
              </a:ext>
            </a:extLst>
          </a:blip>
          <a:srcRect l="10118" r="55252"/>
          <a:stretch/>
        </p:blipFill>
        <p:spPr>
          <a:xfrm>
            <a:off x="8558898" y="387482"/>
            <a:ext cx="1228436" cy="1774401"/>
          </a:xfrm>
          <a:prstGeom prst="rect">
            <a:avLst/>
          </a:prstGeom>
        </p:spPr>
      </p:pic>
    </p:spTree>
    <p:extLst>
      <p:ext uri="{BB962C8B-B14F-4D97-AF65-F5344CB8AC3E}">
        <p14:creationId xmlns:p14="http://schemas.microsoft.com/office/powerpoint/2010/main" val="77332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6" y="774743"/>
            <a:ext cx="7468792"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Goal planning </a:t>
            </a:r>
            <a:r>
              <a:rPr kumimoji="0" lang="en-US" sz="4400" b="0" i="0" u="none" strike="noStrike" kern="1200" cap="none" spc="0" normalizeH="0" baseline="0" noProof="0" dirty="0">
                <a:ln>
                  <a:noFill/>
                </a:ln>
                <a:solidFill>
                  <a:schemeClr val="tx1"/>
                </a:solidFill>
                <a:effectLst/>
                <a:uLnTx/>
                <a:uFillTx/>
                <a:latin typeface="+mj-lt"/>
                <a:ea typeface="+mn-ea"/>
                <a:cs typeface="+mn-cs"/>
              </a:rPr>
              <a:t>prompts</a:t>
            </a:r>
            <a:endParaRPr kumimoji="0" lang="en-US" sz="4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10"/>
          <p:cNvSpPr txBox="1"/>
          <p:nvPr/>
        </p:nvSpPr>
        <p:spPr>
          <a:xfrm>
            <a:off x="676276" y="2211575"/>
            <a:ext cx="5124160" cy="3929409"/>
          </a:xfrm>
          <a:prstGeom prst="rect">
            <a:avLst/>
          </a:prstGeom>
          <a:noFill/>
        </p:spPr>
        <p:txBody>
          <a:bodyPr wrap="square" lIns="0" rIns="0" rtlCol="0">
            <a:spAutoFit/>
          </a:bodyPr>
          <a:lstStyle/>
          <a:p>
            <a:pPr>
              <a:spcBef>
                <a:spcPts val="600"/>
              </a:spcBef>
            </a:pPr>
            <a:r>
              <a:rPr lang="en-US" sz="1600" b="1" dirty="0">
                <a:latin typeface="Montserrat" panose="02000505000000020004" pitchFamily="2" charset="0"/>
                <a:ea typeface="Montserrat" charset="0"/>
                <a:cs typeface="Montserrat" charset="0"/>
              </a:rPr>
              <a:t>Example Goal</a:t>
            </a:r>
          </a:p>
          <a:p>
            <a:r>
              <a:rPr lang="en-US" sz="1600" b="1" dirty="0">
                <a:latin typeface="Montserrat" panose="02000505000000020004" pitchFamily="2" charset="0"/>
                <a:ea typeface="Montserrat" charset="0"/>
                <a:cs typeface="Montserrat" charset="0"/>
              </a:rPr>
              <a:t>(be specific when writing goals)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to travel independently to new </a:t>
            </a:r>
            <a:br>
              <a:rPr lang="en-US" sz="1600" dirty="0">
                <a:effectLst/>
                <a:latin typeface="Montserrat" panose="02000505000000020004" pitchFamily="2" charset="0"/>
                <a:ea typeface="Calibri" panose="020F0502020204030204" pitchFamily="34" charset="0"/>
                <a:cs typeface="Times New Roman" panose="02020603050405020304" pitchFamily="18" charset="0"/>
              </a:rPr>
            </a:br>
            <a:r>
              <a:rPr lang="en-US" sz="1600" dirty="0">
                <a:effectLst/>
                <a:latin typeface="Montserrat" panose="02000505000000020004" pitchFamily="2" charset="0"/>
                <a:ea typeface="Calibri" panose="020F0502020204030204" pitchFamily="34" charset="0"/>
                <a:cs typeface="Times New Roman" panose="02020603050405020304" pitchFamily="18" charset="0"/>
              </a:rPr>
              <a:t>places to improve my chances of finding employment and participating in the community</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get my learner’s permit</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To learn how to ride a bike</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Learn how to safely maintain a vehicle </a:t>
            </a:r>
            <a:br>
              <a:rPr lang="en-US" sz="1600" dirty="0">
                <a:effectLst/>
                <a:latin typeface="Montserrat" panose="02000505000000020004" pitchFamily="2" charset="0"/>
                <a:ea typeface="Calibri" panose="020F0502020204030204" pitchFamily="34" charset="0"/>
                <a:cs typeface="Times New Roman" panose="02020603050405020304" pitchFamily="18" charset="0"/>
              </a:rPr>
            </a:br>
            <a:r>
              <a:rPr lang="en-US" sz="1600" dirty="0">
                <a:effectLst/>
                <a:latin typeface="Montserrat" panose="02000505000000020004" pitchFamily="2" charset="0"/>
                <a:ea typeface="Calibri" panose="020F0502020204030204" pitchFamily="34" charset="0"/>
                <a:cs typeface="Times New Roman" panose="02020603050405020304" pitchFamily="18" charset="0"/>
              </a:rPr>
              <a:t>(e.g. change a </a:t>
            </a:r>
            <a:r>
              <a:rPr lang="en-US" sz="1600" dirty="0" err="1">
                <a:effectLst/>
                <a:latin typeface="Montserrat" panose="02000505000000020004" pitchFamily="2" charset="0"/>
                <a:ea typeface="Calibri" panose="020F0502020204030204" pitchFamily="34" charset="0"/>
                <a:cs typeface="Times New Roman" panose="02020603050405020304" pitchFamily="18" charset="0"/>
              </a:rPr>
              <a:t>tyre</a:t>
            </a:r>
            <a:r>
              <a:rPr lang="en-US" sz="1600" dirty="0">
                <a:effectLst/>
                <a:latin typeface="Montserrat" panose="02000505000000020004" pitchFamily="2" charset="0"/>
                <a:ea typeface="Calibri" panose="020F0502020204030204" pitchFamily="34" charset="0"/>
                <a:cs typeface="Times New Roman" panose="02020603050405020304" pitchFamily="18" charset="0"/>
              </a:rPr>
              <a:t>, check the oil)</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Learn how to book accessible public transport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Confidently use a RIDE SHARE transport app such as UBER or LYFT</a:t>
            </a:r>
          </a:p>
        </p:txBody>
      </p:sp>
      <p:sp>
        <p:nvSpPr>
          <p:cNvPr id="17" name="TextBox 16">
            <a:extLst>
              <a:ext uri="{FF2B5EF4-FFF2-40B4-BE49-F238E27FC236}">
                <a16:creationId xmlns:a16="http://schemas.microsoft.com/office/drawing/2014/main" id="{45758F62-F8EC-469A-882D-C91A68FAEBC1}"/>
              </a:ext>
            </a:extLst>
          </p:cNvPr>
          <p:cNvSpPr txBox="1"/>
          <p:nvPr/>
        </p:nvSpPr>
        <p:spPr>
          <a:xfrm>
            <a:off x="5904471" y="2211575"/>
            <a:ext cx="6087503" cy="4160241"/>
          </a:xfrm>
          <a:prstGeom prst="rect">
            <a:avLst/>
          </a:prstGeom>
          <a:noFill/>
        </p:spPr>
        <p:txBody>
          <a:bodyPr wrap="square" lIns="0" rIns="0" rtlCol="0">
            <a:spAutoFit/>
          </a:bodyPr>
          <a:lstStyle/>
          <a:p>
            <a:pPr>
              <a:spcBef>
                <a:spcPts val="900"/>
              </a:spcBef>
            </a:pPr>
            <a:r>
              <a:rPr lang="en-US" sz="1600" b="1" dirty="0">
                <a:latin typeface="Montserrat" panose="02000505000000020004" pitchFamily="2" charset="0"/>
                <a:ea typeface="Montserrat" charset="0"/>
                <a:cs typeface="Montserrat" charset="0"/>
              </a:rPr>
              <a:t>Example of adjustments </a:t>
            </a:r>
            <a:r>
              <a:rPr lang="en-US" sz="1600" b="1" dirty="0">
                <a:effectLst/>
                <a:latin typeface="Montserrat" panose="02000505000000020004" pitchFamily="2" charset="0"/>
              </a:rPr>
              <a:t>to support a young person </a:t>
            </a:r>
            <a:br>
              <a:rPr lang="en-US" sz="1600" b="1" dirty="0">
                <a:effectLst/>
                <a:latin typeface="Montserrat" panose="02000505000000020004" pitchFamily="2" charset="0"/>
              </a:rPr>
            </a:br>
            <a:r>
              <a:rPr lang="en-US" sz="1600" b="1" dirty="0">
                <a:effectLst/>
                <a:latin typeface="Montserrat" panose="02000505000000020004" pitchFamily="2" charset="0"/>
              </a:rPr>
              <a:t>to achieve their goal</a:t>
            </a:r>
            <a:endParaRPr lang="en-US" sz="1600" b="1" dirty="0">
              <a:latin typeface="Montserrat" panose="02000505000000020004" pitchFamily="2" charset="0"/>
              <a:ea typeface="Montserrat" charset="0"/>
              <a:cs typeface="Montserrat" charset="0"/>
            </a:endParaRP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Research and list local area clubs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Identify local transport routes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Teach safe travel </a:t>
            </a:r>
            <a:r>
              <a:rPr lang="en-US" sz="1600" dirty="0" err="1">
                <a:effectLst/>
                <a:latin typeface="Montserrat" panose="02000505000000020004" pitchFamily="2" charset="0"/>
                <a:ea typeface="Calibri" panose="020F0502020204030204" pitchFamily="34" charset="0"/>
                <a:cs typeface="Times New Roman" panose="02020603050405020304" pitchFamily="18" charset="0"/>
              </a:rPr>
              <a:t>behaviour</a:t>
            </a:r>
            <a:r>
              <a:rPr lang="en-US" sz="1600" dirty="0">
                <a:effectLst/>
                <a:latin typeface="Montserrat" panose="02000505000000020004" pitchFamily="2" charset="0"/>
                <a:ea typeface="Calibri" panose="020F0502020204030204" pitchFamily="34" charset="0"/>
                <a:cs typeface="Times New Roman" panose="02020603050405020304" pitchFamily="18" charset="0"/>
              </a:rPr>
              <a:t> by providing travel training </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Develop an appropriate strategy for how to ask for help</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Role play conversations or scenarios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Follow a task analysis or video model of how to complete a task (e.g. change a flat </a:t>
            </a:r>
            <a:r>
              <a:rPr lang="en-US" sz="1600" dirty="0" err="1">
                <a:effectLst/>
                <a:latin typeface="Montserrat" panose="02000505000000020004" pitchFamily="2" charset="0"/>
                <a:ea typeface="Calibri" panose="020F0502020204030204" pitchFamily="34" charset="0"/>
                <a:cs typeface="Times New Roman" panose="02020603050405020304" pitchFamily="18" charset="0"/>
              </a:rPr>
              <a:t>tyre</a:t>
            </a:r>
            <a:r>
              <a:rPr lang="en-US" sz="1600" dirty="0">
                <a:effectLst/>
                <a:latin typeface="Montserrat" panose="02000505000000020004" pitchFamily="2" charset="0"/>
                <a:ea typeface="Calibri" panose="020F0502020204030204" pitchFamily="34" charset="0"/>
                <a:cs typeface="Times New Roman" panose="02020603050405020304" pitchFamily="18" charset="0"/>
              </a:rPr>
              <a:t>)</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driver’s knowledge test questions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Practice how to use internet search engines to find public transport routes</a:t>
            </a:r>
          </a:p>
          <a:p>
            <a:pPr marL="342900" marR="0" lvl="0" indent="-342900">
              <a:lnSpc>
                <a:spcPct val="107000"/>
              </a:lnSpc>
              <a:spcBef>
                <a:spcPts val="600"/>
              </a:spcBef>
              <a:spcAft>
                <a:spcPts val="0"/>
              </a:spcAft>
              <a:buFont typeface="Wingdings" panose="05000000000000000000" pitchFamily="2" charset="2"/>
              <a:buChar char=""/>
            </a:pPr>
            <a:r>
              <a:rPr lang="en-US" sz="1600" dirty="0">
                <a:effectLst/>
                <a:latin typeface="Montserrat" panose="02000505000000020004" pitchFamily="2" charset="0"/>
                <a:ea typeface="Calibri" panose="020F0502020204030204" pitchFamily="34" charset="0"/>
                <a:cs typeface="Times New Roman" panose="02020603050405020304" pitchFamily="18" charset="0"/>
              </a:rPr>
              <a:t>Learn about cyber security and safety</a:t>
            </a:r>
          </a:p>
        </p:txBody>
      </p:sp>
      <p:sp>
        <p:nvSpPr>
          <p:cNvPr id="20" name="TextBox 19">
            <a:extLst>
              <a:ext uri="{FF2B5EF4-FFF2-40B4-BE49-F238E27FC236}">
                <a16:creationId xmlns:a16="http://schemas.microsoft.com/office/drawing/2014/main" id="{D1F89648-86ED-4D01-A69C-84996A2B270F}"/>
              </a:ext>
            </a:extLst>
          </p:cNvPr>
          <p:cNvSpPr txBox="1"/>
          <p:nvPr/>
        </p:nvSpPr>
        <p:spPr>
          <a:xfrm>
            <a:off x="676276" y="1642934"/>
            <a:ext cx="5942239" cy="424732"/>
          </a:xfrm>
          <a:prstGeom prst="rect">
            <a:avLst/>
          </a:prstGeom>
          <a:noFill/>
        </p:spPr>
        <p:txBody>
          <a:bodyPr wrap="square" lIns="0" rIns="0" rtlCol="0">
            <a:spAutoFit/>
          </a:bodyPr>
          <a:lstStyle/>
          <a:p>
            <a:pPr>
              <a:lnSpc>
                <a:spcPct val="90000"/>
              </a:lnSpc>
              <a:spcBef>
                <a:spcPts val="600"/>
              </a:spcBef>
            </a:pPr>
            <a:r>
              <a:rPr lang="en-US" sz="2400" dirty="0">
                <a:solidFill>
                  <a:srgbClr val="006FBA"/>
                </a:solidFill>
                <a:latin typeface="+mj-lt"/>
                <a:ea typeface="Montserrat" charset="0"/>
                <a:cs typeface="Montserrat" charset="0"/>
              </a:rPr>
              <a:t>Transport and mobility</a:t>
            </a:r>
            <a:endParaRPr lang="en-US" sz="2000" dirty="0">
              <a:solidFill>
                <a:srgbClr val="006FBA"/>
              </a:solidFill>
              <a:effectLst/>
              <a:latin typeface="Montserrat" panose="02000505000000020004"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17FE3805-F4BA-42F7-B22E-EA1E9C2DDA3D}"/>
              </a:ext>
            </a:extLst>
          </p:cNvPr>
          <p:cNvPicPr>
            <a:picLocks noChangeAspect="1"/>
          </p:cNvPicPr>
          <p:nvPr/>
        </p:nvPicPr>
        <p:blipFill rotWithShape="1">
          <a:blip r:embed="rId3">
            <a:extLst>
              <a:ext uri="{28A0092B-C50C-407E-A947-70E740481C1C}">
                <a14:useLocalDpi xmlns:a14="http://schemas.microsoft.com/office/drawing/2010/main" val="0"/>
              </a:ext>
            </a:extLst>
          </a:blip>
          <a:srcRect l="13375" r="15479"/>
          <a:stretch/>
        </p:blipFill>
        <p:spPr>
          <a:xfrm>
            <a:off x="9157277" y="282840"/>
            <a:ext cx="2358447" cy="1658196"/>
          </a:xfrm>
          <a:prstGeom prst="rect">
            <a:avLst/>
          </a:prstGeom>
        </p:spPr>
      </p:pic>
    </p:spTree>
    <p:extLst>
      <p:ext uri="{BB962C8B-B14F-4D97-AF65-F5344CB8AC3E}">
        <p14:creationId xmlns:p14="http://schemas.microsoft.com/office/powerpoint/2010/main" val="376758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Checklist: </a:t>
            </a:r>
            <a:r>
              <a:rPr kumimoji="0" lang="en-US" sz="4400" b="0" i="0" u="none" strike="noStrike" kern="1200" cap="none" spc="0" normalizeH="0" baseline="0" noProof="0" dirty="0">
                <a:ln>
                  <a:noFill/>
                </a:ln>
                <a:effectLst/>
                <a:uLnTx/>
                <a:uFillTx/>
                <a:latin typeface="+mj-lt"/>
                <a:ea typeface="+mn-ea"/>
                <a:cs typeface="+mn-cs"/>
              </a:rPr>
              <a:t>Work readiness skills</a:t>
            </a:r>
          </a:p>
        </p:txBody>
      </p:sp>
      <p:sp>
        <p:nvSpPr>
          <p:cNvPr id="8" name="object 7">
            <a:extLst>
              <a:ext uri="{FF2B5EF4-FFF2-40B4-BE49-F238E27FC236}">
                <a16:creationId xmlns:a16="http://schemas.microsoft.com/office/drawing/2014/main" id="{50E07A00-9623-427B-9E1A-7D4275FC014F}"/>
              </a:ext>
            </a:extLst>
          </p:cNvPr>
          <p:cNvSpPr txBox="1"/>
          <p:nvPr/>
        </p:nvSpPr>
        <p:spPr>
          <a:xfrm>
            <a:off x="676275" y="1641235"/>
            <a:ext cx="10505660" cy="1203662"/>
          </a:xfrm>
          <a:prstGeom prst="rect">
            <a:avLst/>
          </a:prstGeom>
        </p:spPr>
        <p:txBody>
          <a:bodyPr vert="horz" wrap="square" lIns="0" tIns="52069" rIns="0" bIns="0" rtlCol="0" anchor="t">
            <a:spAutoFit/>
          </a:bodyPr>
          <a:lstStyle/>
          <a:p>
            <a:pPr marL="12700">
              <a:spcBef>
                <a:spcPts val="600"/>
              </a:spcBef>
            </a:pPr>
            <a:r>
              <a:rPr lang="en-US" spc="-5" dirty="0">
                <a:solidFill>
                  <a:srgbClr val="D70C3D"/>
                </a:solidFill>
                <a:latin typeface="Montserrat" panose="02000505000000020004" pitchFamily="2" charset="0"/>
                <a:cs typeface="Montserrat SemiBold"/>
              </a:rPr>
              <a:t>To help identify areas where more support is needed.</a:t>
            </a:r>
          </a:p>
          <a:p>
            <a:pPr marL="12700">
              <a:lnSpc>
                <a:spcPct val="120000"/>
              </a:lnSpc>
              <a:spcBef>
                <a:spcPts val="600"/>
              </a:spcBef>
            </a:pPr>
            <a:r>
              <a:rPr lang="en-US" sz="1200" dirty="0">
                <a:solidFill>
                  <a:srgbClr val="19233E"/>
                </a:solidFill>
                <a:latin typeface="Montserrat"/>
                <a:cs typeface="Montserrat"/>
              </a:rPr>
              <a:t>The checklist is for schools </a:t>
            </a:r>
            <a:r>
              <a:rPr lang="en-US" sz="1200" spc="-5" dirty="0">
                <a:solidFill>
                  <a:srgbClr val="19233E"/>
                </a:solidFill>
                <a:latin typeface="Montserrat"/>
                <a:cs typeface="Montserrat"/>
              </a:rPr>
              <a:t>to </a:t>
            </a:r>
            <a:r>
              <a:rPr lang="en-US" sz="1200" dirty="0">
                <a:solidFill>
                  <a:srgbClr val="19233E"/>
                </a:solidFill>
                <a:latin typeface="Montserrat"/>
                <a:cs typeface="Montserrat"/>
              </a:rPr>
              <a:t>complete with students </a:t>
            </a:r>
            <a:r>
              <a:rPr lang="en-US" sz="1200" spc="-5" dirty="0">
                <a:solidFill>
                  <a:srgbClr val="19233E"/>
                </a:solidFill>
                <a:latin typeface="Montserrat"/>
                <a:cs typeface="Montserrat"/>
              </a:rPr>
              <a:t>and </a:t>
            </a:r>
            <a:r>
              <a:rPr lang="en-US" sz="1200" dirty="0">
                <a:solidFill>
                  <a:srgbClr val="19233E"/>
                </a:solidFill>
                <a:latin typeface="Montserrat"/>
                <a:cs typeface="Montserrat"/>
              </a:rPr>
              <a:t>families </a:t>
            </a:r>
            <a:r>
              <a:rPr lang="en-US" sz="1200" spc="-5" dirty="0">
                <a:solidFill>
                  <a:srgbClr val="19233E"/>
                </a:solidFill>
                <a:latin typeface="Montserrat"/>
                <a:cs typeface="Montserrat"/>
              </a:rPr>
              <a:t>to </a:t>
            </a:r>
            <a:r>
              <a:rPr lang="en-US" sz="1200" dirty="0">
                <a:solidFill>
                  <a:srgbClr val="19233E"/>
                </a:solidFill>
                <a:latin typeface="Montserrat"/>
                <a:cs typeface="Montserrat"/>
              </a:rPr>
              <a:t>support </a:t>
            </a:r>
            <a:r>
              <a:rPr lang="en-US" sz="1200" spc="-5" dirty="0">
                <a:solidFill>
                  <a:srgbClr val="19233E"/>
                </a:solidFill>
                <a:latin typeface="Montserrat"/>
                <a:cs typeface="Montserrat"/>
              </a:rPr>
              <a:t>planning </a:t>
            </a:r>
            <a:r>
              <a:rPr lang="en-US" sz="1200" dirty="0">
                <a:solidFill>
                  <a:srgbClr val="19233E"/>
                </a:solidFill>
                <a:latin typeface="Montserrat"/>
                <a:cs typeface="Montserrat"/>
              </a:rPr>
              <a:t>with providers. Mark each item </a:t>
            </a:r>
            <a:r>
              <a:rPr lang="en-US" sz="1200" spc="-5" dirty="0">
                <a:solidFill>
                  <a:srgbClr val="19233E"/>
                </a:solidFill>
                <a:latin typeface="Montserrat"/>
                <a:cs typeface="Montserrat"/>
              </a:rPr>
              <a:t>as </a:t>
            </a:r>
            <a:r>
              <a:rPr lang="en-US" sz="1200" b="1" dirty="0">
                <a:solidFill>
                  <a:srgbClr val="19233E"/>
                </a:solidFill>
                <a:latin typeface="Montserrat SemiBold"/>
                <a:cs typeface="Montserrat SemiBold"/>
              </a:rPr>
              <a:t>YES </a:t>
            </a:r>
            <a:r>
              <a:rPr lang="en-US" sz="1200" dirty="0">
                <a:solidFill>
                  <a:srgbClr val="19233E"/>
                </a:solidFill>
                <a:latin typeface="Montserrat"/>
                <a:cs typeface="Montserrat"/>
              </a:rPr>
              <a:t>or </a:t>
            </a:r>
            <a:r>
              <a:rPr lang="en-US" sz="1200" b="1" spc="5" dirty="0">
                <a:solidFill>
                  <a:srgbClr val="19233E"/>
                </a:solidFill>
                <a:latin typeface="Montserrat SemiBold"/>
                <a:cs typeface="Montserrat SemiBold"/>
              </a:rPr>
              <a:t>NO </a:t>
            </a:r>
            <a:r>
              <a:rPr lang="en-US" sz="1200" dirty="0">
                <a:solidFill>
                  <a:srgbClr val="19233E"/>
                </a:solidFill>
                <a:latin typeface="Montserrat"/>
                <a:cs typeface="Montserrat"/>
              </a:rPr>
              <a:t>according </a:t>
            </a:r>
            <a:r>
              <a:rPr lang="en-US" sz="1200" spc="-5" dirty="0">
                <a:solidFill>
                  <a:srgbClr val="19233E"/>
                </a:solidFill>
                <a:latin typeface="Montserrat"/>
                <a:cs typeface="Montserrat"/>
              </a:rPr>
              <a:t>to </a:t>
            </a:r>
            <a:r>
              <a:rPr lang="en-US" sz="1200" dirty="0" err="1">
                <a:solidFill>
                  <a:srgbClr val="19233E"/>
                </a:solidFill>
                <a:latin typeface="Montserrat"/>
                <a:cs typeface="Montserrat"/>
              </a:rPr>
              <a:t>behaviours</a:t>
            </a:r>
            <a:r>
              <a:rPr lang="en-US" sz="1200" dirty="0">
                <a:solidFill>
                  <a:srgbClr val="19233E"/>
                </a:solidFill>
                <a:latin typeface="Montserrat"/>
                <a:cs typeface="Montserrat"/>
              </a:rPr>
              <a:t> observed </a:t>
            </a:r>
            <a:r>
              <a:rPr lang="en-US" sz="1200" spc="-5" dirty="0">
                <a:solidFill>
                  <a:srgbClr val="19233E"/>
                </a:solidFill>
                <a:latin typeface="Montserrat"/>
                <a:cs typeface="Montserrat"/>
              </a:rPr>
              <a:t>at </a:t>
            </a:r>
            <a:r>
              <a:rPr lang="en-US" sz="1200" dirty="0">
                <a:solidFill>
                  <a:srgbClr val="19233E"/>
                </a:solidFill>
                <a:latin typeface="Montserrat"/>
                <a:cs typeface="Montserrat"/>
              </a:rPr>
              <a:t>school or in school related activities. Further details can be added in comments box if</a:t>
            </a:r>
            <a:r>
              <a:rPr lang="en-US" sz="1200" spc="-145" dirty="0">
                <a:solidFill>
                  <a:srgbClr val="19233E"/>
                </a:solidFill>
                <a:latin typeface="Montserrat"/>
                <a:cs typeface="Montserrat"/>
              </a:rPr>
              <a:t> </a:t>
            </a:r>
            <a:r>
              <a:rPr lang="en-US" sz="1200" dirty="0">
                <a:solidFill>
                  <a:srgbClr val="19233E"/>
                </a:solidFill>
                <a:latin typeface="Montserrat"/>
                <a:cs typeface="Montserrat"/>
              </a:rPr>
              <a:t>required.</a:t>
            </a:r>
            <a:endParaRPr lang="en-US" sz="1200" dirty="0">
              <a:latin typeface="Montserrat"/>
              <a:cs typeface="Montserrat"/>
            </a:endParaRPr>
          </a:p>
          <a:p>
            <a:pPr marL="12700">
              <a:spcBef>
                <a:spcPts val="600"/>
              </a:spcBef>
            </a:pPr>
            <a:endParaRPr lang="en-US"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94082919-C7A7-4A06-BCC9-2B8014DC9D96}"/>
              </a:ext>
            </a:extLst>
          </p:cNvPr>
          <p:cNvSpPr txBox="1"/>
          <p:nvPr/>
        </p:nvSpPr>
        <p:spPr>
          <a:xfrm>
            <a:off x="676275" y="2790108"/>
            <a:ext cx="10915649" cy="2931572"/>
          </a:xfrm>
          <a:prstGeom prst="rect">
            <a:avLst/>
          </a:prstGeom>
          <a:noFill/>
        </p:spPr>
        <p:txBody>
          <a:bodyPr wrap="square" lIns="0" rIns="0" rtlCol="0">
            <a:spAutoFit/>
          </a:bodyPr>
          <a:lstStyle/>
          <a:p>
            <a:pPr>
              <a:spcBef>
                <a:spcPts val="900"/>
              </a:spcBef>
              <a:tabLst>
                <a:tab pos="5648325" algn="l"/>
              </a:tabLst>
            </a:pPr>
            <a:r>
              <a:rPr lang="en-US" sz="2000" b="1" dirty="0">
                <a:latin typeface="Montserrat" panose="02000505000000020004" pitchFamily="2" charset="0"/>
                <a:ea typeface="Montserrat" charset="0"/>
                <a:cs typeface="Montserrat" charset="0"/>
              </a:rPr>
              <a:t>Being prepared for work</a:t>
            </a: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Self organised to be ready for school or work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Mostly punctual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Awareness of time management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Manages own daily routine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Well presented and dressed appropriately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Independent with personal care routines at school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Shows interest in work	YES / NO</a:t>
            </a:r>
            <a:endParaRPr lang="en-AU" sz="1600" b="0" i="0" u="none" strike="noStrike" dirty="0">
              <a:effectLst/>
              <a:latin typeface="Montserrat" panose="02000505000000020004" pitchFamily="2" charset="0"/>
            </a:endParaRPr>
          </a:p>
        </p:txBody>
      </p:sp>
      <p:sp>
        <p:nvSpPr>
          <p:cNvPr id="12" name="TextBox 11">
            <a:extLst>
              <a:ext uri="{FF2B5EF4-FFF2-40B4-BE49-F238E27FC236}">
                <a16:creationId xmlns:a16="http://schemas.microsoft.com/office/drawing/2014/main" id="{B871B795-9580-4159-A5BA-32565969C20A}"/>
              </a:ext>
            </a:extLst>
          </p:cNvPr>
          <p:cNvSpPr txBox="1"/>
          <p:nvPr/>
        </p:nvSpPr>
        <p:spPr>
          <a:xfrm>
            <a:off x="7696199" y="2790107"/>
            <a:ext cx="3648075" cy="2869200"/>
          </a:xfrm>
          <a:prstGeom prst="rect">
            <a:avLst/>
          </a:prstGeom>
          <a:solidFill>
            <a:srgbClr val="E5F5FF"/>
          </a:solidFill>
        </p:spPr>
        <p:txBody>
          <a:bodyPr wrap="square" lIns="0" rIns="0" rtlCol="0">
            <a:spAutoFit/>
          </a:bodyPr>
          <a:lstStyle/>
          <a:p>
            <a:pPr>
              <a:spcBef>
                <a:spcPts val="900"/>
              </a:spcBef>
              <a:tabLst>
                <a:tab pos="5648325" algn="l"/>
              </a:tabLst>
            </a:pPr>
            <a:endParaRPr lang="en-US" sz="1600" dirty="0">
              <a:latin typeface="Montserrat" panose="02000505000000020004" pitchFamily="2" charset="0"/>
              <a:ea typeface="Montserrat" charset="0"/>
              <a:cs typeface="Montserrat" charset="0"/>
            </a:endParaRPr>
          </a:p>
        </p:txBody>
      </p:sp>
    </p:spTree>
    <p:extLst>
      <p:ext uri="{BB962C8B-B14F-4D97-AF65-F5344CB8AC3E}">
        <p14:creationId xmlns:p14="http://schemas.microsoft.com/office/powerpoint/2010/main" val="87155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Checklist: </a:t>
            </a:r>
            <a:r>
              <a:rPr kumimoji="0" lang="en-US" sz="4400" b="0" i="0" u="none" strike="noStrike" kern="1200" cap="none" spc="0" normalizeH="0" baseline="0" noProof="0" dirty="0">
                <a:ln>
                  <a:noFill/>
                </a:ln>
                <a:effectLst/>
                <a:uLnTx/>
                <a:uFillTx/>
                <a:latin typeface="+mj-lt"/>
                <a:ea typeface="+mn-ea"/>
                <a:cs typeface="+mn-cs"/>
              </a:rPr>
              <a:t>Work readiness skills</a:t>
            </a:r>
          </a:p>
        </p:txBody>
      </p:sp>
      <p:sp>
        <p:nvSpPr>
          <p:cNvPr id="11" name="TextBox 10"/>
          <p:cNvSpPr txBox="1"/>
          <p:nvPr/>
        </p:nvSpPr>
        <p:spPr>
          <a:xfrm>
            <a:off x="676275" y="2790108"/>
            <a:ext cx="10915649" cy="3654847"/>
          </a:xfrm>
          <a:prstGeom prst="rect">
            <a:avLst/>
          </a:prstGeom>
          <a:noFill/>
        </p:spPr>
        <p:txBody>
          <a:bodyPr wrap="square" lIns="0" rIns="0" rtlCol="0">
            <a:spAutoFit/>
          </a:bodyPr>
          <a:lstStyle/>
          <a:p>
            <a:pPr>
              <a:spcBef>
                <a:spcPts val="900"/>
              </a:spcBef>
              <a:tabLst>
                <a:tab pos="5648325" algn="l"/>
              </a:tabLst>
            </a:pPr>
            <a:r>
              <a:rPr lang="en-US" sz="2000" b="1" dirty="0">
                <a:latin typeface="Montserrat" panose="02000505000000020004" pitchFamily="2" charset="0"/>
                <a:ea typeface="Montserrat" charset="0"/>
                <a:cs typeface="Montserrat" charset="0"/>
              </a:rPr>
              <a:t>Work habits</a:t>
            </a: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Works well in a team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Works effectively alone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Follows instructions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Follows supervisor’s directions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Requires frequent prompts to complete tasks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Seeks help on next steps when unsure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Requires times to settle into a new environment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Requires targeted support to learn new tasks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Copes with change within daily routine	YES / NO</a:t>
            </a:r>
            <a:endParaRPr lang="en-AU" sz="1600" b="0" i="0" u="none" strike="noStrike" dirty="0">
              <a:effectLst/>
              <a:latin typeface="Montserrat" panose="02000505000000020004" pitchFamily="2" charset="0"/>
            </a:endParaRPr>
          </a:p>
        </p:txBody>
      </p:sp>
      <p:sp>
        <p:nvSpPr>
          <p:cNvPr id="8" name="object 7">
            <a:extLst>
              <a:ext uri="{FF2B5EF4-FFF2-40B4-BE49-F238E27FC236}">
                <a16:creationId xmlns:a16="http://schemas.microsoft.com/office/drawing/2014/main" id="{50E07A00-9623-427B-9E1A-7D4275FC014F}"/>
              </a:ext>
            </a:extLst>
          </p:cNvPr>
          <p:cNvSpPr txBox="1"/>
          <p:nvPr/>
        </p:nvSpPr>
        <p:spPr>
          <a:xfrm>
            <a:off x="676275" y="1641235"/>
            <a:ext cx="10505660" cy="1203662"/>
          </a:xfrm>
          <a:prstGeom prst="rect">
            <a:avLst/>
          </a:prstGeom>
        </p:spPr>
        <p:txBody>
          <a:bodyPr vert="horz" wrap="square" lIns="0" tIns="52069" rIns="0" bIns="0" rtlCol="0" anchor="t">
            <a:spAutoFit/>
          </a:bodyPr>
          <a:lstStyle/>
          <a:p>
            <a:pPr marL="12700">
              <a:spcBef>
                <a:spcPts val="600"/>
              </a:spcBef>
            </a:pPr>
            <a:r>
              <a:rPr lang="en-US" spc="-5" dirty="0">
                <a:solidFill>
                  <a:srgbClr val="D70C3D"/>
                </a:solidFill>
                <a:latin typeface="Montserrat" panose="02000505000000020004" pitchFamily="2" charset="0"/>
                <a:cs typeface="Montserrat SemiBold"/>
              </a:rPr>
              <a:t>To help identify areas where more support is needed.</a:t>
            </a:r>
          </a:p>
          <a:p>
            <a:pPr marL="12700">
              <a:lnSpc>
                <a:spcPct val="120000"/>
              </a:lnSpc>
              <a:spcBef>
                <a:spcPts val="600"/>
              </a:spcBef>
            </a:pPr>
            <a:r>
              <a:rPr lang="en-US" sz="1200" dirty="0">
                <a:solidFill>
                  <a:srgbClr val="19233E"/>
                </a:solidFill>
                <a:latin typeface="Montserrat"/>
                <a:cs typeface="Montserrat"/>
              </a:rPr>
              <a:t>The checklist is for schools </a:t>
            </a:r>
            <a:r>
              <a:rPr lang="en-US" sz="1200" spc="-5" dirty="0">
                <a:solidFill>
                  <a:srgbClr val="19233E"/>
                </a:solidFill>
                <a:latin typeface="Montserrat"/>
                <a:cs typeface="Montserrat"/>
              </a:rPr>
              <a:t>to </a:t>
            </a:r>
            <a:r>
              <a:rPr lang="en-US" sz="1200" dirty="0">
                <a:solidFill>
                  <a:srgbClr val="19233E"/>
                </a:solidFill>
                <a:latin typeface="Montserrat"/>
                <a:cs typeface="Montserrat"/>
              </a:rPr>
              <a:t>complete with students </a:t>
            </a:r>
            <a:r>
              <a:rPr lang="en-US" sz="1200" spc="-5" dirty="0">
                <a:solidFill>
                  <a:srgbClr val="19233E"/>
                </a:solidFill>
                <a:latin typeface="Montserrat"/>
                <a:cs typeface="Montserrat"/>
              </a:rPr>
              <a:t>and </a:t>
            </a:r>
            <a:r>
              <a:rPr lang="en-US" sz="1200" dirty="0">
                <a:solidFill>
                  <a:srgbClr val="19233E"/>
                </a:solidFill>
                <a:latin typeface="Montserrat"/>
                <a:cs typeface="Montserrat"/>
              </a:rPr>
              <a:t>families </a:t>
            </a:r>
            <a:r>
              <a:rPr lang="en-US" sz="1200" spc="-5" dirty="0">
                <a:solidFill>
                  <a:srgbClr val="19233E"/>
                </a:solidFill>
                <a:latin typeface="Montserrat"/>
                <a:cs typeface="Montserrat"/>
              </a:rPr>
              <a:t>to </a:t>
            </a:r>
            <a:r>
              <a:rPr lang="en-US" sz="1200" dirty="0">
                <a:solidFill>
                  <a:srgbClr val="19233E"/>
                </a:solidFill>
                <a:latin typeface="Montserrat"/>
                <a:cs typeface="Montserrat"/>
              </a:rPr>
              <a:t>support </a:t>
            </a:r>
            <a:r>
              <a:rPr lang="en-US" sz="1200" spc="-5" dirty="0">
                <a:solidFill>
                  <a:srgbClr val="19233E"/>
                </a:solidFill>
                <a:latin typeface="Montserrat"/>
                <a:cs typeface="Montserrat"/>
              </a:rPr>
              <a:t>planning </a:t>
            </a:r>
            <a:r>
              <a:rPr lang="en-US" sz="1200" dirty="0">
                <a:solidFill>
                  <a:srgbClr val="19233E"/>
                </a:solidFill>
                <a:latin typeface="Montserrat"/>
                <a:cs typeface="Montserrat"/>
              </a:rPr>
              <a:t>with providers. Mark each item </a:t>
            </a:r>
            <a:r>
              <a:rPr lang="en-US" sz="1200" spc="-5" dirty="0">
                <a:solidFill>
                  <a:srgbClr val="19233E"/>
                </a:solidFill>
                <a:latin typeface="Montserrat"/>
                <a:cs typeface="Montserrat"/>
              </a:rPr>
              <a:t>as </a:t>
            </a:r>
            <a:r>
              <a:rPr lang="en-US" sz="1200" b="1" dirty="0">
                <a:solidFill>
                  <a:srgbClr val="19233E"/>
                </a:solidFill>
                <a:latin typeface="Montserrat SemiBold"/>
                <a:cs typeface="Montserrat SemiBold"/>
              </a:rPr>
              <a:t>YES </a:t>
            </a:r>
            <a:r>
              <a:rPr lang="en-US" sz="1200" dirty="0">
                <a:solidFill>
                  <a:srgbClr val="19233E"/>
                </a:solidFill>
                <a:latin typeface="Montserrat"/>
                <a:cs typeface="Montserrat"/>
              </a:rPr>
              <a:t>or </a:t>
            </a:r>
            <a:r>
              <a:rPr lang="en-US" sz="1200" b="1" spc="5" dirty="0">
                <a:solidFill>
                  <a:srgbClr val="19233E"/>
                </a:solidFill>
                <a:latin typeface="Montserrat SemiBold"/>
                <a:cs typeface="Montserrat SemiBold"/>
              </a:rPr>
              <a:t>NO </a:t>
            </a:r>
            <a:r>
              <a:rPr lang="en-US" sz="1200" dirty="0">
                <a:solidFill>
                  <a:srgbClr val="19233E"/>
                </a:solidFill>
                <a:latin typeface="Montserrat"/>
                <a:cs typeface="Montserrat"/>
              </a:rPr>
              <a:t>according </a:t>
            </a:r>
            <a:r>
              <a:rPr lang="en-US" sz="1200" spc="-5" dirty="0">
                <a:solidFill>
                  <a:srgbClr val="19233E"/>
                </a:solidFill>
                <a:latin typeface="Montserrat"/>
                <a:cs typeface="Montserrat"/>
              </a:rPr>
              <a:t>to </a:t>
            </a:r>
            <a:r>
              <a:rPr lang="en-US" sz="1200" dirty="0" err="1">
                <a:solidFill>
                  <a:srgbClr val="19233E"/>
                </a:solidFill>
                <a:latin typeface="Montserrat"/>
                <a:cs typeface="Montserrat"/>
              </a:rPr>
              <a:t>behaviours</a:t>
            </a:r>
            <a:r>
              <a:rPr lang="en-US" sz="1200" dirty="0">
                <a:solidFill>
                  <a:srgbClr val="19233E"/>
                </a:solidFill>
                <a:latin typeface="Montserrat"/>
                <a:cs typeface="Montserrat"/>
              </a:rPr>
              <a:t> observed </a:t>
            </a:r>
            <a:r>
              <a:rPr lang="en-US" sz="1200" spc="-5" dirty="0">
                <a:solidFill>
                  <a:srgbClr val="19233E"/>
                </a:solidFill>
                <a:latin typeface="Montserrat"/>
                <a:cs typeface="Montserrat"/>
              </a:rPr>
              <a:t>at </a:t>
            </a:r>
            <a:r>
              <a:rPr lang="en-US" sz="1200" dirty="0">
                <a:solidFill>
                  <a:srgbClr val="19233E"/>
                </a:solidFill>
                <a:latin typeface="Montserrat"/>
                <a:cs typeface="Montserrat"/>
              </a:rPr>
              <a:t>school or in school related activities. Further details can be added in comments box if</a:t>
            </a:r>
            <a:r>
              <a:rPr lang="en-US" sz="1200" spc="-145" dirty="0">
                <a:solidFill>
                  <a:srgbClr val="19233E"/>
                </a:solidFill>
                <a:latin typeface="Montserrat"/>
                <a:cs typeface="Montserrat"/>
              </a:rPr>
              <a:t> </a:t>
            </a:r>
            <a:r>
              <a:rPr lang="en-US" sz="1200" dirty="0">
                <a:solidFill>
                  <a:srgbClr val="19233E"/>
                </a:solidFill>
                <a:latin typeface="Montserrat"/>
                <a:cs typeface="Montserrat"/>
              </a:rPr>
              <a:t>required.</a:t>
            </a:r>
            <a:endParaRPr lang="en-US" sz="1200" dirty="0">
              <a:latin typeface="Montserrat"/>
              <a:cs typeface="Montserrat"/>
            </a:endParaRPr>
          </a:p>
          <a:p>
            <a:pPr marL="12700">
              <a:spcBef>
                <a:spcPts val="600"/>
              </a:spcBef>
            </a:pPr>
            <a:endParaRPr lang="en-US" dirty="0">
              <a:latin typeface="Montserrat" panose="02000505000000020004" pitchFamily="2" charset="0"/>
              <a:cs typeface="Calibri"/>
            </a:endParaRPr>
          </a:p>
        </p:txBody>
      </p:sp>
      <p:sp>
        <p:nvSpPr>
          <p:cNvPr id="5" name="TextBox 4">
            <a:extLst>
              <a:ext uri="{FF2B5EF4-FFF2-40B4-BE49-F238E27FC236}">
                <a16:creationId xmlns:a16="http://schemas.microsoft.com/office/drawing/2014/main" id="{8BD715CB-4E3A-4774-851A-97669958E201}"/>
              </a:ext>
            </a:extLst>
          </p:cNvPr>
          <p:cNvSpPr txBox="1"/>
          <p:nvPr/>
        </p:nvSpPr>
        <p:spPr>
          <a:xfrm>
            <a:off x="7696199" y="2790107"/>
            <a:ext cx="3648075" cy="3592800"/>
          </a:xfrm>
          <a:prstGeom prst="rect">
            <a:avLst/>
          </a:prstGeom>
          <a:solidFill>
            <a:srgbClr val="E5F5FF"/>
          </a:solidFill>
        </p:spPr>
        <p:txBody>
          <a:bodyPr wrap="square" lIns="0" rIns="0" rtlCol="0">
            <a:spAutoFit/>
          </a:bodyPr>
          <a:lstStyle/>
          <a:p>
            <a:pPr>
              <a:spcBef>
                <a:spcPts val="900"/>
              </a:spcBef>
              <a:tabLst>
                <a:tab pos="5648325" algn="l"/>
              </a:tabLst>
            </a:pPr>
            <a:endParaRPr lang="en-US" sz="1600" dirty="0">
              <a:latin typeface="Montserrat" panose="02000505000000020004" pitchFamily="2" charset="0"/>
              <a:ea typeface="Montserrat" charset="0"/>
              <a:cs typeface="Montserrat" charset="0"/>
            </a:endParaRPr>
          </a:p>
        </p:txBody>
      </p:sp>
    </p:spTree>
    <p:extLst>
      <p:ext uri="{BB962C8B-B14F-4D97-AF65-F5344CB8AC3E}">
        <p14:creationId xmlns:p14="http://schemas.microsoft.com/office/powerpoint/2010/main" val="121806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Checklist: </a:t>
            </a:r>
            <a:r>
              <a:rPr kumimoji="0" lang="en-US" sz="4400" b="0" i="0" u="none" strike="noStrike" kern="1200" cap="none" spc="0" normalizeH="0" baseline="0" noProof="0" dirty="0">
                <a:ln>
                  <a:noFill/>
                </a:ln>
                <a:effectLst/>
                <a:uLnTx/>
                <a:uFillTx/>
                <a:latin typeface="+mj-lt"/>
                <a:ea typeface="+mn-ea"/>
                <a:cs typeface="+mn-cs"/>
              </a:rPr>
              <a:t>Work readiness skills</a:t>
            </a:r>
          </a:p>
        </p:txBody>
      </p:sp>
      <p:sp>
        <p:nvSpPr>
          <p:cNvPr id="8" name="object 7">
            <a:extLst>
              <a:ext uri="{FF2B5EF4-FFF2-40B4-BE49-F238E27FC236}">
                <a16:creationId xmlns:a16="http://schemas.microsoft.com/office/drawing/2014/main" id="{50E07A00-9623-427B-9E1A-7D4275FC014F}"/>
              </a:ext>
            </a:extLst>
          </p:cNvPr>
          <p:cNvSpPr txBox="1"/>
          <p:nvPr/>
        </p:nvSpPr>
        <p:spPr>
          <a:xfrm>
            <a:off x="676275" y="1641235"/>
            <a:ext cx="10505660" cy="1203662"/>
          </a:xfrm>
          <a:prstGeom prst="rect">
            <a:avLst/>
          </a:prstGeom>
        </p:spPr>
        <p:txBody>
          <a:bodyPr vert="horz" wrap="square" lIns="0" tIns="52069" rIns="0" bIns="0" rtlCol="0" anchor="t">
            <a:spAutoFit/>
          </a:bodyPr>
          <a:lstStyle/>
          <a:p>
            <a:pPr marL="12700">
              <a:spcBef>
                <a:spcPts val="600"/>
              </a:spcBef>
            </a:pPr>
            <a:r>
              <a:rPr lang="en-US" spc="-5" dirty="0">
                <a:solidFill>
                  <a:srgbClr val="D70C3D"/>
                </a:solidFill>
                <a:latin typeface="Montserrat" panose="02000505000000020004" pitchFamily="2" charset="0"/>
                <a:cs typeface="Montserrat SemiBold"/>
              </a:rPr>
              <a:t>To help identify areas where more support is needed.</a:t>
            </a:r>
          </a:p>
          <a:p>
            <a:pPr marL="12700">
              <a:lnSpc>
                <a:spcPct val="120000"/>
              </a:lnSpc>
              <a:spcBef>
                <a:spcPts val="600"/>
              </a:spcBef>
            </a:pPr>
            <a:r>
              <a:rPr lang="en-US" sz="1200" dirty="0">
                <a:solidFill>
                  <a:srgbClr val="19233E"/>
                </a:solidFill>
                <a:latin typeface="Montserrat"/>
                <a:cs typeface="Montserrat"/>
              </a:rPr>
              <a:t>The checklist is for schools </a:t>
            </a:r>
            <a:r>
              <a:rPr lang="en-US" sz="1200" spc="-5" dirty="0">
                <a:solidFill>
                  <a:srgbClr val="19233E"/>
                </a:solidFill>
                <a:latin typeface="Montserrat"/>
                <a:cs typeface="Montserrat"/>
              </a:rPr>
              <a:t>to </a:t>
            </a:r>
            <a:r>
              <a:rPr lang="en-US" sz="1200" dirty="0">
                <a:solidFill>
                  <a:srgbClr val="19233E"/>
                </a:solidFill>
                <a:latin typeface="Montserrat"/>
                <a:cs typeface="Montserrat"/>
              </a:rPr>
              <a:t>complete with students </a:t>
            </a:r>
            <a:r>
              <a:rPr lang="en-US" sz="1200" spc="-5" dirty="0">
                <a:solidFill>
                  <a:srgbClr val="19233E"/>
                </a:solidFill>
                <a:latin typeface="Montserrat"/>
                <a:cs typeface="Montserrat"/>
              </a:rPr>
              <a:t>and </a:t>
            </a:r>
            <a:r>
              <a:rPr lang="en-US" sz="1200" dirty="0">
                <a:solidFill>
                  <a:srgbClr val="19233E"/>
                </a:solidFill>
                <a:latin typeface="Montserrat"/>
                <a:cs typeface="Montserrat"/>
              </a:rPr>
              <a:t>families </a:t>
            </a:r>
            <a:r>
              <a:rPr lang="en-US" sz="1200" spc="-5" dirty="0">
                <a:solidFill>
                  <a:srgbClr val="19233E"/>
                </a:solidFill>
                <a:latin typeface="Montserrat"/>
                <a:cs typeface="Montserrat"/>
              </a:rPr>
              <a:t>to </a:t>
            </a:r>
            <a:r>
              <a:rPr lang="en-US" sz="1200" dirty="0">
                <a:solidFill>
                  <a:srgbClr val="19233E"/>
                </a:solidFill>
                <a:latin typeface="Montserrat"/>
                <a:cs typeface="Montserrat"/>
              </a:rPr>
              <a:t>support </a:t>
            </a:r>
            <a:r>
              <a:rPr lang="en-US" sz="1200" spc="-5" dirty="0">
                <a:solidFill>
                  <a:srgbClr val="19233E"/>
                </a:solidFill>
                <a:latin typeface="Montserrat"/>
                <a:cs typeface="Montserrat"/>
              </a:rPr>
              <a:t>planning </a:t>
            </a:r>
            <a:r>
              <a:rPr lang="en-US" sz="1200" dirty="0">
                <a:solidFill>
                  <a:srgbClr val="19233E"/>
                </a:solidFill>
                <a:latin typeface="Montserrat"/>
                <a:cs typeface="Montserrat"/>
              </a:rPr>
              <a:t>with providers. Mark each item </a:t>
            </a:r>
            <a:r>
              <a:rPr lang="en-US" sz="1200" spc="-5" dirty="0">
                <a:solidFill>
                  <a:srgbClr val="19233E"/>
                </a:solidFill>
                <a:latin typeface="Montserrat"/>
                <a:cs typeface="Montserrat"/>
              </a:rPr>
              <a:t>as </a:t>
            </a:r>
            <a:r>
              <a:rPr lang="en-US" sz="1200" b="1" dirty="0">
                <a:solidFill>
                  <a:srgbClr val="19233E"/>
                </a:solidFill>
                <a:latin typeface="Montserrat SemiBold"/>
                <a:cs typeface="Montserrat SemiBold"/>
              </a:rPr>
              <a:t>YES </a:t>
            </a:r>
            <a:r>
              <a:rPr lang="en-US" sz="1200" dirty="0">
                <a:solidFill>
                  <a:srgbClr val="19233E"/>
                </a:solidFill>
                <a:latin typeface="Montserrat"/>
                <a:cs typeface="Montserrat"/>
              </a:rPr>
              <a:t>or </a:t>
            </a:r>
            <a:r>
              <a:rPr lang="en-US" sz="1200" b="1" spc="5" dirty="0">
                <a:solidFill>
                  <a:srgbClr val="19233E"/>
                </a:solidFill>
                <a:latin typeface="Montserrat SemiBold"/>
                <a:cs typeface="Montserrat SemiBold"/>
              </a:rPr>
              <a:t>NO </a:t>
            </a:r>
            <a:r>
              <a:rPr lang="en-US" sz="1200" dirty="0">
                <a:solidFill>
                  <a:srgbClr val="19233E"/>
                </a:solidFill>
                <a:latin typeface="Montserrat"/>
                <a:cs typeface="Montserrat"/>
              </a:rPr>
              <a:t>according </a:t>
            </a:r>
            <a:r>
              <a:rPr lang="en-US" sz="1200" spc="-5" dirty="0">
                <a:solidFill>
                  <a:srgbClr val="19233E"/>
                </a:solidFill>
                <a:latin typeface="Montserrat"/>
                <a:cs typeface="Montserrat"/>
              </a:rPr>
              <a:t>to </a:t>
            </a:r>
            <a:r>
              <a:rPr lang="en-US" sz="1200" dirty="0" err="1">
                <a:solidFill>
                  <a:srgbClr val="19233E"/>
                </a:solidFill>
                <a:latin typeface="Montserrat"/>
                <a:cs typeface="Montserrat"/>
              </a:rPr>
              <a:t>behaviours</a:t>
            </a:r>
            <a:r>
              <a:rPr lang="en-US" sz="1200" dirty="0">
                <a:solidFill>
                  <a:srgbClr val="19233E"/>
                </a:solidFill>
                <a:latin typeface="Montserrat"/>
                <a:cs typeface="Montserrat"/>
              </a:rPr>
              <a:t> observed </a:t>
            </a:r>
            <a:r>
              <a:rPr lang="en-US" sz="1200" spc="-5" dirty="0">
                <a:solidFill>
                  <a:srgbClr val="19233E"/>
                </a:solidFill>
                <a:latin typeface="Montserrat"/>
                <a:cs typeface="Montserrat"/>
              </a:rPr>
              <a:t>at </a:t>
            </a:r>
            <a:r>
              <a:rPr lang="en-US" sz="1200" dirty="0">
                <a:solidFill>
                  <a:srgbClr val="19233E"/>
                </a:solidFill>
                <a:latin typeface="Montserrat"/>
                <a:cs typeface="Montserrat"/>
              </a:rPr>
              <a:t>school or in school related activities. Further details can be added in comments box if</a:t>
            </a:r>
            <a:r>
              <a:rPr lang="en-US" sz="1200" spc="-145" dirty="0">
                <a:solidFill>
                  <a:srgbClr val="19233E"/>
                </a:solidFill>
                <a:latin typeface="Montserrat"/>
                <a:cs typeface="Montserrat"/>
              </a:rPr>
              <a:t> </a:t>
            </a:r>
            <a:r>
              <a:rPr lang="en-US" sz="1200" dirty="0">
                <a:solidFill>
                  <a:srgbClr val="19233E"/>
                </a:solidFill>
                <a:latin typeface="Montserrat"/>
                <a:cs typeface="Montserrat"/>
              </a:rPr>
              <a:t>required.</a:t>
            </a:r>
            <a:endParaRPr lang="en-US" sz="1200" dirty="0">
              <a:latin typeface="Montserrat"/>
              <a:cs typeface="Montserrat"/>
            </a:endParaRPr>
          </a:p>
          <a:p>
            <a:pPr marL="12700">
              <a:spcBef>
                <a:spcPts val="600"/>
              </a:spcBef>
            </a:pPr>
            <a:endParaRPr lang="en-US" dirty="0">
              <a:latin typeface="Montserrat" panose="02000505000000020004" pitchFamily="2" charset="0"/>
              <a:cs typeface="Calibri"/>
            </a:endParaRPr>
          </a:p>
        </p:txBody>
      </p:sp>
      <p:sp>
        <p:nvSpPr>
          <p:cNvPr id="5" name="TextBox 4">
            <a:extLst>
              <a:ext uri="{FF2B5EF4-FFF2-40B4-BE49-F238E27FC236}">
                <a16:creationId xmlns:a16="http://schemas.microsoft.com/office/drawing/2014/main" id="{50F1BA6A-4036-4A4E-AC96-1712B674CDFD}"/>
              </a:ext>
            </a:extLst>
          </p:cNvPr>
          <p:cNvSpPr txBox="1"/>
          <p:nvPr/>
        </p:nvSpPr>
        <p:spPr>
          <a:xfrm>
            <a:off x="676275" y="2790108"/>
            <a:ext cx="10915649" cy="3424014"/>
          </a:xfrm>
          <a:prstGeom prst="rect">
            <a:avLst/>
          </a:prstGeom>
          <a:noFill/>
        </p:spPr>
        <p:txBody>
          <a:bodyPr wrap="square" lIns="0" rIns="0" rtlCol="0">
            <a:spAutoFit/>
          </a:bodyPr>
          <a:lstStyle/>
          <a:p>
            <a:pPr>
              <a:spcBef>
                <a:spcPts val="900"/>
              </a:spcBef>
              <a:tabLst>
                <a:tab pos="5648325" algn="l"/>
              </a:tabLst>
            </a:pPr>
            <a:r>
              <a:rPr lang="en-US" sz="2000" b="1" dirty="0">
                <a:latin typeface="Montserrat" panose="02000505000000020004" pitchFamily="2" charset="0"/>
                <a:ea typeface="Montserrat" charset="0"/>
                <a:cs typeface="Montserrat" charset="0"/>
              </a:rPr>
              <a:t>Safety</a:t>
            </a: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Works well in a team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Follows safety rules in current setting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Understands the need for the use of personal </a:t>
            </a:r>
            <a:br>
              <a:rPr lang="en-AU" sz="1600" b="0" i="0" u="none" strike="noStrike" dirty="0">
                <a:solidFill>
                  <a:srgbClr val="19233E"/>
                </a:solidFill>
                <a:effectLst/>
                <a:latin typeface="Montserrat" panose="02000505000000020004" pitchFamily="2" charset="0"/>
                <a:cs typeface="Calibri" panose="020F0502020204030204" pitchFamily="34" charset="0"/>
              </a:rPr>
            </a:br>
            <a:r>
              <a:rPr lang="en-AU" sz="1600" b="0" i="0" u="none" strike="noStrike" dirty="0">
                <a:solidFill>
                  <a:srgbClr val="19233E"/>
                </a:solidFill>
                <a:effectLst/>
                <a:latin typeface="Montserrat" panose="02000505000000020004" pitchFamily="2" charset="0"/>
                <a:cs typeface="Calibri" panose="020F0502020204030204" pitchFamily="34" charset="0"/>
              </a:rPr>
              <a:t>protective equipment (PPE)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Needs additional supervision with equipment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Will need support in an emergency situation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Requires an accessible workplace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Requires strategies to encourage </a:t>
            </a:r>
            <a:br>
              <a:rPr lang="en-AU" sz="1600" b="0" i="0" u="none" strike="noStrike" dirty="0">
                <a:solidFill>
                  <a:srgbClr val="19233E"/>
                </a:solidFill>
                <a:effectLst/>
                <a:latin typeface="Montserrat" panose="02000505000000020004" pitchFamily="2" charset="0"/>
                <a:cs typeface="Calibri" panose="020F0502020204030204" pitchFamily="34" charset="0"/>
              </a:rPr>
            </a:br>
            <a:r>
              <a:rPr lang="en-AU" sz="1600" b="0" i="0" u="none" strike="noStrike" dirty="0">
                <a:solidFill>
                  <a:srgbClr val="19233E"/>
                </a:solidFill>
                <a:effectLst/>
                <a:latin typeface="Montserrat" panose="02000505000000020004" pitchFamily="2" charset="0"/>
                <a:cs typeface="Calibri" panose="020F0502020204030204" pitchFamily="34" charset="0"/>
              </a:rPr>
              <a:t>self-regulation of behaviour	YES / NO</a:t>
            </a:r>
            <a:endParaRPr lang="en-AU" sz="1600" b="0" i="0" u="none" strike="noStrike" dirty="0">
              <a:effectLst/>
              <a:latin typeface="Montserrat" panose="02000505000000020004" pitchFamily="2" charset="0"/>
            </a:endParaRPr>
          </a:p>
        </p:txBody>
      </p:sp>
      <p:sp>
        <p:nvSpPr>
          <p:cNvPr id="6" name="TextBox 5">
            <a:extLst>
              <a:ext uri="{FF2B5EF4-FFF2-40B4-BE49-F238E27FC236}">
                <a16:creationId xmlns:a16="http://schemas.microsoft.com/office/drawing/2014/main" id="{9DB8653B-ECF1-4E08-A38B-14683AE165D4}"/>
              </a:ext>
            </a:extLst>
          </p:cNvPr>
          <p:cNvSpPr txBox="1"/>
          <p:nvPr/>
        </p:nvSpPr>
        <p:spPr>
          <a:xfrm>
            <a:off x="7696199" y="2790107"/>
            <a:ext cx="3648075" cy="3362400"/>
          </a:xfrm>
          <a:prstGeom prst="rect">
            <a:avLst/>
          </a:prstGeom>
          <a:solidFill>
            <a:srgbClr val="E5F5FF"/>
          </a:solidFill>
        </p:spPr>
        <p:txBody>
          <a:bodyPr wrap="square" lIns="0" rIns="0" rtlCol="0">
            <a:spAutoFit/>
          </a:bodyPr>
          <a:lstStyle/>
          <a:p>
            <a:pPr>
              <a:spcBef>
                <a:spcPts val="900"/>
              </a:spcBef>
              <a:tabLst>
                <a:tab pos="5648325" algn="l"/>
              </a:tabLst>
            </a:pPr>
            <a:endParaRPr lang="en-US" sz="1600" dirty="0">
              <a:latin typeface="Montserrat" panose="02000505000000020004" pitchFamily="2" charset="0"/>
              <a:ea typeface="Montserrat" charset="0"/>
              <a:cs typeface="Montserrat" charset="0"/>
            </a:endParaRPr>
          </a:p>
        </p:txBody>
      </p:sp>
    </p:spTree>
    <p:extLst>
      <p:ext uri="{BB962C8B-B14F-4D97-AF65-F5344CB8AC3E}">
        <p14:creationId xmlns:p14="http://schemas.microsoft.com/office/powerpoint/2010/main" val="239640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6FBA"/>
                </a:solidFill>
                <a:effectLst/>
                <a:uLnTx/>
                <a:uFillTx/>
                <a:latin typeface="+mj-lt"/>
                <a:ea typeface="+mn-ea"/>
                <a:cs typeface="+mn-cs"/>
              </a:rPr>
              <a:t>Checklist: </a:t>
            </a:r>
            <a:r>
              <a:rPr kumimoji="0" lang="en-US" sz="4400" b="0" i="0" u="none" strike="noStrike" kern="1200" cap="none" spc="0" normalizeH="0" baseline="0" noProof="0" dirty="0">
                <a:ln>
                  <a:noFill/>
                </a:ln>
                <a:effectLst/>
                <a:uLnTx/>
                <a:uFillTx/>
                <a:latin typeface="+mj-lt"/>
                <a:ea typeface="+mn-ea"/>
                <a:cs typeface="+mn-cs"/>
              </a:rPr>
              <a:t>Work readiness skills</a:t>
            </a:r>
          </a:p>
        </p:txBody>
      </p:sp>
      <p:sp>
        <p:nvSpPr>
          <p:cNvPr id="8" name="object 7">
            <a:extLst>
              <a:ext uri="{FF2B5EF4-FFF2-40B4-BE49-F238E27FC236}">
                <a16:creationId xmlns:a16="http://schemas.microsoft.com/office/drawing/2014/main" id="{50E07A00-9623-427B-9E1A-7D4275FC014F}"/>
              </a:ext>
            </a:extLst>
          </p:cNvPr>
          <p:cNvSpPr txBox="1"/>
          <p:nvPr/>
        </p:nvSpPr>
        <p:spPr>
          <a:xfrm>
            <a:off x="676275" y="1641235"/>
            <a:ext cx="10505660" cy="1203662"/>
          </a:xfrm>
          <a:prstGeom prst="rect">
            <a:avLst/>
          </a:prstGeom>
        </p:spPr>
        <p:txBody>
          <a:bodyPr vert="horz" wrap="square" lIns="0" tIns="52069" rIns="0" bIns="0" rtlCol="0" anchor="t">
            <a:spAutoFit/>
          </a:bodyPr>
          <a:lstStyle/>
          <a:p>
            <a:pPr marL="12700">
              <a:spcBef>
                <a:spcPts val="600"/>
              </a:spcBef>
            </a:pPr>
            <a:r>
              <a:rPr lang="en-US" spc="-5" dirty="0">
                <a:solidFill>
                  <a:srgbClr val="D70C3D"/>
                </a:solidFill>
                <a:latin typeface="Montserrat" panose="02000505000000020004" pitchFamily="2" charset="0"/>
                <a:cs typeface="Montserrat SemiBold"/>
              </a:rPr>
              <a:t>To help identify areas where more support is needed.</a:t>
            </a:r>
          </a:p>
          <a:p>
            <a:pPr marL="12700">
              <a:lnSpc>
                <a:spcPct val="120000"/>
              </a:lnSpc>
              <a:spcBef>
                <a:spcPts val="600"/>
              </a:spcBef>
            </a:pPr>
            <a:r>
              <a:rPr lang="en-US" sz="1200" dirty="0">
                <a:solidFill>
                  <a:srgbClr val="19233E"/>
                </a:solidFill>
                <a:latin typeface="Montserrat"/>
                <a:cs typeface="Montserrat"/>
              </a:rPr>
              <a:t>The checklist is for schools </a:t>
            </a:r>
            <a:r>
              <a:rPr lang="en-US" sz="1200" spc="-5" dirty="0">
                <a:solidFill>
                  <a:srgbClr val="19233E"/>
                </a:solidFill>
                <a:latin typeface="Montserrat"/>
                <a:cs typeface="Montserrat"/>
              </a:rPr>
              <a:t>to </a:t>
            </a:r>
            <a:r>
              <a:rPr lang="en-US" sz="1200" dirty="0">
                <a:solidFill>
                  <a:srgbClr val="19233E"/>
                </a:solidFill>
                <a:latin typeface="Montserrat"/>
                <a:cs typeface="Montserrat"/>
              </a:rPr>
              <a:t>complete with students </a:t>
            </a:r>
            <a:r>
              <a:rPr lang="en-US" sz="1200" spc="-5" dirty="0">
                <a:solidFill>
                  <a:srgbClr val="19233E"/>
                </a:solidFill>
                <a:latin typeface="Montserrat"/>
                <a:cs typeface="Montserrat"/>
              </a:rPr>
              <a:t>and </a:t>
            </a:r>
            <a:r>
              <a:rPr lang="en-US" sz="1200" dirty="0">
                <a:solidFill>
                  <a:srgbClr val="19233E"/>
                </a:solidFill>
                <a:latin typeface="Montserrat"/>
                <a:cs typeface="Montserrat"/>
              </a:rPr>
              <a:t>families </a:t>
            </a:r>
            <a:r>
              <a:rPr lang="en-US" sz="1200" spc="-5" dirty="0">
                <a:solidFill>
                  <a:srgbClr val="19233E"/>
                </a:solidFill>
                <a:latin typeface="Montserrat"/>
                <a:cs typeface="Montserrat"/>
              </a:rPr>
              <a:t>to </a:t>
            </a:r>
            <a:r>
              <a:rPr lang="en-US" sz="1200" dirty="0">
                <a:solidFill>
                  <a:srgbClr val="19233E"/>
                </a:solidFill>
                <a:latin typeface="Montserrat"/>
                <a:cs typeface="Montserrat"/>
              </a:rPr>
              <a:t>support </a:t>
            </a:r>
            <a:r>
              <a:rPr lang="en-US" sz="1200" spc="-5" dirty="0">
                <a:solidFill>
                  <a:srgbClr val="19233E"/>
                </a:solidFill>
                <a:latin typeface="Montserrat"/>
                <a:cs typeface="Montserrat"/>
              </a:rPr>
              <a:t>planning </a:t>
            </a:r>
            <a:r>
              <a:rPr lang="en-US" sz="1200" dirty="0">
                <a:solidFill>
                  <a:srgbClr val="19233E"/>
                </a:solidFill>
                <a:latin typeface="Montserrat"/>
                <a:cs typeface="Montserrat"/>
              </a:rPr>
              <a:t>with providers. Mark each item </a:t>
            </a:r>
            <a:r>
              <a:rPr lang="en-US" sz="1200" spc="-5" dirty="0">
                <a:solidFill>
                  <a:srgbClr val="19233E"/>
                </a:solidFill>
                <a:latin typeface="Montserrat"/>
                <a:cs typeface="Montserrat"/>
              </a:rPr>
              <a:t>as </a:t>
            </a:r>
            <a:r>
              <a:rPr lang="en-US" sz="1200" b="1" dirty="0">
                <a:solidFill>
                  <a:srgbClr val="19233E"/>
                </a:solidFill>
                <a:latin typeface="Montserrat SemiBold"/>
                <a:cs typeface="Montserrat SemiBold"/>
              </a:rPr>
              <a:t>YES </a:t>
            </a:r>
            <a:r>
              <a:rPr lang="en-US" sz="1200" dirty="0">
                <a:solidFill>
                  <a:srgbClr val="19233E"/>
                </a:solidFill>
                <a:latin typeface="Montserrat"/>
                <a:cs typeface="Montserrat"/>
              </a:rPr>
              <a:t>or </a:t>
            </a:r>
            <a:r>
              <a:rPr lang="en-US" sz="1200" b="1" spc="5" dirty="0">
                <a:solidFill>
                  <a:srgbClr val="19233E"/>
                </a:solidFill>
                <a:latin typeface="Montserrat SemiBold"/>
                <a:cs typeface="Montserrat SemiBold"/>
              </a:rPr>
              <a:t>NO </a:t>
            </a:r>
            <a:r>
              <a:rPr lang="en-US" sz="1200" dirty="0">
                <a:solidFill>
                  <a:srgbClr val="19233E"/>
                </a:solidFill>
                <a:latin typeface="Montserrat"/>
                <a:cs typeface="Montserrat"/>
              </a:rPr>
              <a:t>according </a:t>
            </a:r>
            <a:r>
              <a:rPr lang="en-US" sz="1200" spc="-5" dirty="0">
                <a:solidFill>
                  <a:srgbClr val="19233E"/>
                </a:solidFill>
                <a:latin typeface="Montserrat"/>
                <a:cs typeface="Montserrat"/>
              </a:rPr>
              <a:t>to </a:t>
            </a:r>
            <a:r>
              <a:rPr lang="en-US" sz="1200" dirty="0" err="1">
                <a:solidFill>
                  <a:srgbClr val="19233E"/>
                </a:solidFill>
                <a:latin typeface="Montserrat"/>
                <a:cs typeface="Montserrat"/>
              </a:rPr>
              <a:t>behaviours</a:t>
            </a:r>
            <a:r>
              <a:rPr lang="en-US" sz="1200" dirty="0">
                <a:solidFill>
                  <a:srgbClr val="19233E"/>
                </a:solidFill>
                <a:latin typeface="Montserrat"/>
                <a:cs typeface="Montserrat"/>
              </a:rPr>
              <a:t> observed </a:t>
            </a:r>
            <a:r>
              <a:rPr lang="en-US" sz="1200" spc="-5" dirty="0">
                <a:solidFill>
                  <a:srgbClr val="19233E"/>
                </a:solidFill>
                <a:latin typeface="Montserrat"/>
                <a:cs typeface="Montserrat"/>
              </a:rPr>
              <a:t>at </a:t>
            </a:r>
            <a:r>
              <a:rPr lang="en-US" sz="1200" dirty="0">
                <a:solidFill>
                  <a:srgbClr val="19233E"/>
                </a:solidFill>
                <a:latin typeface="Montserrat"/>
                <a:cs typeface="Montserrat"/>
              </a:rPr>
              <a:t>school or in school related activities. Further details can be added in comments box if</a:t>
            </a:r>
            <a:r>
              <a:rPr lang="en-US" sz="1200" spc="-145" dirty="0">
                <a:solidFill>
                  <a:srgbClr val="19233E"/>
                </a:solidFill>
                <a:latin typeface="Montserrat"/>
                <a:cs typeface="Montserrat"/>
              </a:rPr>
              <a:t> </a:t>
            </a:r>
            <a:r>
              <a:rPr lang="en-US" sz="1200" dirty="0">
                <a:solidFill>
                  <a:srgbClr val="19233E"/>
                </a:solidFill>
                <a:latin typeface="Montserrat"/>
                <a:cs typeface="Montserrat"/>
              </a:rPr>
              <a:t>required.</a:t>
            </a:r>
            <a:endParaRPr lang="en-US" sz="1200" dirty="0">
              <a:latin typeface="Montserrat"/>
              <a:cs typeface="Montserrat"/>
            </a:endParaRPr>
          </a:p>
          <a:p>
            <a:pPr marL="12700">
              <a:spcBef>
                <a:spcPts val="600"/>
              </a:spcBef>
            </a:pPr>
            <a:endParaRPr lang="en-US" dirty="0">
              <a:latin typeface="Montserrat" panose="02000505000000020004" pitchFamily="2" charset="0"/>
              <a:cs typeface="Calibri"/>
            </a:endParaRPr>
          </a:p>
        </p:txBody>
      </p:sp>
      <p:sp>
        <p:nvSpPr>
          <p:cNvPr id="5" name="TextBox 4">
            <a:extLst>
              <a:ext uri="{FF2B5EF4-FFF2-40B4-BE49-F238E27FC236}">
                <a16:creationId xmlns:a16="http://schemas.microsoft.com/office/drawing/2014/main" id="{0E032F45-E618-4C08-9CBB-03E93D263D40}"/>
              </a:ext>
            </a:extLst>
          </p:cNvPr>
          <p:cNvSpPr txBox="1"/>
          <p:nvPr/>
        </p:nvSpPr>
        <p:spPr>
          <a:xfrm>
            <a:off x="676275" y="2790108"/>
            <a:ext cx="6772275" cy="3062377"/>
          </a:xfrm>
          <a:prstGeom prst="rect">
            <a:avLst/>
          </a:prstGeom>
          <a:noFill/>
        </p:spPr>
        <p:txBody>
          <a:bodyPr wrap="square" lIns="0" rIns="0" rtlCol="0">
            <a:spAutoFit/>
          </a:bodyPr>
          <a:lstStyle/>
          <a:p>
            <a:pPr>
              <a:spcBef>
                <a:spcPts val="900"/>
              </a:spcBef>
              <a:tabLst>
                <a:tab pos="5648325" algn="l"/>
              </a:tabLst>
            </a:pPr>
            <a:r>
              <a:rPr lang="en-US" sz="2000" b="1" dirty="0">
                <a:latin typeface="Montserrat" panose="02000505000000020004" pitchFamily="2" charset="0"/>
                <a:ea typeface="Montserrat" charset="0"/>
                <a:cs typeface="Montserrat" charset="0"/>
              </a:rPr>
              <a:t>Other</a:t>
            </a: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Uses a mobile phone independently </a:t>
            </a:r>
            <a:br>
              <a:rPr lang="en-AU" sz="1600" b="0" i="0" u="none" strike="noStrike" dirty="0">
                <a:solidFill>
                  <a:srgbClr val="19233E"/>
                </a:solidFill>
                <a:effectLst/>
                <a:latin typeface="Montserrat" panose="02000505000000020004" pitchFamily="2" charset="0"/>
                <a:cs typeface="Calibri" panose="020F0502020204030204" pitchFamily="34" charset="0"/>
              </a:rPr>
            </a:br>
            <a:r>
              <a:rPr lang="en-AU" sz="1600" b="0" i="0" u="none" strike="noStrike" dirty="0">
                <a:solidFill>
                  <a:srgbClr val="19233E"/>
                </a:solidFill>
                <a:effectLst/>
                <a:latin typeface="Montserrat" panose="02000505000000020004" pitchFamily="2" charset="0"/>
                <a:cs typeface="Calibri" panose="020F0502020204030204" pitchFamily="34" charset="0"/>
              </a:rPr>
              <a:t>to make and receive calls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Uses a mobile phone independently </a:t>
            </a:r>
            <a:br>
              <a:rPr lang="en-AU" sz="1600" b="0" i="0" u="none" strike="noStrike" dirty="0">
                <a:solidFill>
                  <a:srgbClr val="19233E"/>
                </a:solidFill>
                <a:effectLst/>
                <a:latin typeface="Montserrat" panose="02000505000000020004" pitchFamily="2" charset="0"/>
                <a:cs typeface="Calibri" panose="020F0502020204030204" pitchFamily="34" charset="0"/>
              </a:rPr>
            </a:br>
            <a:r>
              <a:rPr lang="en-AU" sz="1600" b="0" i="0" u="none" strike="noStrike" dirty="0">
                <a:solidFill>
                  <a:srgbClr val="19233E"/>
                </a:solidFill>
                <a:effectLst/>
                <a:latin typeface="Montserrat" panose="02000505000000020004" pitchFamily="2" charset="0"/>
                <a:cs typeface="Calibri" panose="020F0502020204030204" pitchFamily="34" charset="0"/>
              </a:rPr>
              <a:t>to access information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Has awareness of money, its uses and value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Looks after own money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Uses a bank or an ATM to access money	YES / NO</a:t>
            </a:r>
            <a:endParaRPr lang="en-AU" sz="1600" dirty="0">
              <a:latin typeface="Montserrat" panose="02000505000000020004" pitchFamily="2" charset="0"/>
            </a:endParaRPr>
          </a:p>
          <a:p>
            <a:pPr>
              <a:spcBef>
                <a:spcPts val="900"/>
              </a:spcBef>
              <a:tabLst>
                <a:tab pos="5648325" algn="l"/>
              </a:tabLst>
            </a:pPr>
            <a:r>
              <a:rPr lang="en-AU" sz="1600" b="0" i="0" u="none" strike="noStrike" dirty="0">
                <a:solidFill>
                  <a:srgbClr val="19233E"/>
                </a:solidFill>
                <a:effectLst/>
                <a:latin typeface="Montserrat" panose="02000505000000020004" pitchFamily="2" charset="0"/>
                <a:cs typeface="Calibri" panose="020F0502020204030204" pitchFamily="34" charset="0"/>
              </a:rPr>
              <a:t>Knows how to use a debit card	YES / NO</a:t>
            </a:r>
            <a:endParaRPr lang="en-AU" sz="1600" b="0" i="0" u="none" strike="noStrike" dirty="0">
              <a:effectLst/>
              <a:latin typeface="Montserrat" panose="02000505000000020004" pitchFamily="2" charset="0"/>
            </a:endParaRPr>
          </a:p>
        </p:txBody>
      </p:sp>
      <p:sp>
        <p:nvSpPr>
          <p:cNvPr id="6" name="TextBox 5">
            <a:extLst>
              <a:ext uri="{FF2B5EF4-FFF2-40B4-BE49-F238E27FC236}">
                <a16:creationId xmlns:a16="http://schemas.microsoft.com/office/drawing/2014/main" id="{ED1A79F0-4871-4B5B-9DF3-9CD3EFAF19AF}"/>
              </a:ext>
            </a:extLst>
          </p:cNvPr>
          <p:cNvSpPr txBox="1"/>
          <p:nvPr/>
        </p:nvSpPr>
        <p:spPr>
          <a:xfrm>
            <a:off x="7696199" y="2790107"/>
            <a:ext cx="3648075" cy="3002400"/>
          </a:xfrm>
          <a:prstGeom prst="rect">
            <a:avLst/>
          </a:prstGeom>
          <a:solidFill>
            <a:srgbClr val="E5F5FF"/>
          </a:solidFill>
        </p:spPr>
        <p:txBody>
          <a:bodyPr wrap="square" lIns="0" rIns="0" rtlCol="0">
            <a:spAutoFit/>
          </a:bodyPr>
          <a:lstStyle/>
          <a:p>
            <a:pPr>
              <a:spcBef>
                <a:spcPts val="900"/>
              </a:spcBef>
              <a:tabLst>
                <a:tab pos="5648325" algn="l"/>
              </a:tabLst>
            </a:pPr>
            <a:endParaRPr lang="en-US" sz="1600" dirty="0">
              <a:latin typeface="Montserrat" panose="02000505000000020004" pitchFamily="2" charset="0"/>
              <a:ea typeface="Montserrat" charset="0"/>
              <a:cs typeface="Montserrat" charset="0"/>
            </a:endParaRPr>
          </a:p>
        </p:txBody>
      </p:sp>
    </p:spTree>
    <p:extLst>
      <p:ext uri="{BB962C8B-B14F-4D97-AF65-F5344CB8AC3E}">
        <p14:creationId xmlns:p14="http://schemas.microsoft.com/office/powerpoint/2010/main" val="398484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Links to </a:t>
            </a:r>
            <a:r>
              <a:rPr kumimoji="0" lang="en-US" sz="3200" b="0" i="0" u="none" strike="noStrike" kern="1200" cap="none" spc="0" normalizeH="0" baseline="0" noProof="0" dirty="0">
                <a:ln>
                  <a:noFill/>
                </a:ln>
                <a:effectLst/>
                <a:uLnTx/>
                <a:uFillTx/>
                <a:latin typeface="+mj-lt"/>
                <a:ea typeface="+mn-ea"/>
                <a:cs typeface="+mn-cs"/>
              </a:rPr>
              <a:t>information, supports and resources</a:t>
            </a:r>
          </a:p>
        </p:txBody>
      </p:sp>
      <p:sp>
        <p:nvSpPr>
          <p:cNvPr id="7" name="TextBox 6">
            <a:extLst>
              <a:ext uri="{FF2B5EF4-FFF2-40B4-BE49-F238E27FC236}">
                <a16:creationId xmlns:a16="http://schemas.microsoft.com/office/drawing/2014/main" id="{01FB4B03-1CA1-4E61-9AD4-54DADB4F4128}"/>
              </a:ext>
            </a:extLst>
          </p:cNvPr>
          <p:cNvSpPr txBox="1"/>
          <p:nvPr/>
        </p:nvSpPr>
        <p:spPr>
          <a:xfrm>
            <a:off x="676275" y="2065934"/>
            <a:ext cx="10363813" cy="4020139"/>
          </a:xfrm>
          <a:prstGeom prst="rect">
            <a:avLst/>
          </a:prstGeom>
          <a:noFill/>
        </p:spPr>
        <p:txBody>
          <a:bodyPr wrap="none" lIns="0" rIns="0" rtlCol="0">
            <a:noAutofit/>
          </a:bodyPr>
          <a:lstStyle/>
          <a:p>
            <a:pPr>
              <a:lnSpc>
                <a:spcPct val="110000"/>
              </a:lnSpc>
              <a:spcBef>
                <a:spcPts val="1800"/>
              </a:spcBef>
            </a:pPr>
            <a:r>
              <a:rPr lang="en-AU" sz="1400" dirty="0">
                <a:solidFill>
                  <a:srgbClr val="19233E"/>
                </a:solidFill>
                <a:latin typeface="Montserrat" panose="02000505000000020004" pitchFamily="2" charset="0"/>
                <a:cs typeface="Calibri"/>
              </a:rPr>
              <a:t>NDIS website</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3"/>
              </a:rPr>
              <a:t>www.ndis.gov.au</a:t>
            </a:r>
            <a:endParaRPr lang="en-AU" sz="1400" dirty="0">
              <a:solidFill>
                <a:srgbClr val="006FBA"/>
              </a:solidFill>
              <a:latin typeface="Montserrat" panose="02000505000000020004" pitchFamily="2" charset="0"/>
              <a:cs typeface="Calibri"/>
            </a:endParaRPr>
          </a:p>
          <a:p>
            <a:pPr>
              <a:lnSpc>
                <a:spcPct val="110000"/>
              </a:lnSpc>
              <a:spcBef>
                <a:spcPts val="1800"/>
              </a:spcBef>
            </a:pPr>
            <a:r>
              <a:rPr lang="en-AU" sz="1400" dirty="0">
                <a:solidFill>
                  <a:srgbClr val="19233E"/>
                </a:solidFill>
                <a:latin typeface="Montserrat" panose="02000505000000020004" pitchFamily="2" charset="0"/>
                <a:cs typeface="Calibri"/>
              </a:rPr>
              <a:t>NDIS access requirements</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4"/>
              </a:rPr>
              <a:t>https://www.ndis.gov.au/applying-access-ndis</a:t>
            </a:r>
            <a:endParaRPr lang="en-AU" sz="1400" u="sng" dirty="0">
              <a:uFill>
                <a:solidFill>
                  <a:srgbClr val="D70C3D"/>
                </a:solidFill>
              </a:uFill>
              <a:latin typeface="Montserrat" panose="02000505000000020004" pitchFamily="2" charset="0"/>
              <a:cs typeface="Calibri"/>
            </a:endParaRPr>
          </a:p>
          <a:p>
            <a:pPr>
              <a:lnSpc>
                <a:spcPct val="110000"/>
              </a:lnSpc>
              <a:spcBef>
                <a:spcPts val="1800"/>
              </a:spcBef>
            </a:pPr>
            <a:r>
              <a:rPr lang="en-AU" sz="1400" dirty="0">
                <a:solidFill>
                  <a:srgbClr val="19233E"/>
                </a:solidFill>
                <a:latin typeface="Montserrat" panose="02000505000000020004" pitchFamily="2" charset="0"/>
                <a:cs typeface="Calibri"/>
              </a:rPr>
              <a:t>Disability support pension</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5"/>
              </a:rPr>
              <a:t>https://www.humanservices.gov.au/individuals/services/centrelink/disability-support-pension</a:t>
            </a:r>
            <a:endParaRPr lang="en-AU" sz="1400" u="sng" dirty="0">
              <a:solidFill>
                <a:srgbClr val="D70C3D"/>
              </a:solidFill>
              <a:uFill>
                <a:solidFill>
                  <a:srgbClr val="D70C3D"/>
                </a:solidFill>
              </a:uFill>
              <a:latin typeface="Montserrat" panose="02000505000000020004" pitchFamily="2" charset="0"/>
              <a:cs typeface="Calibri"/>
            </a:endParaRPr>
          </a:p>
          <a:p>
            <a:pPr marR="2745740">
              <a:lnSpc>
                <a:spcPct val="110000"/>
              </a:lnSpc>
              <a:spcBef>
                <a:spcPts val="1800"/>
              </a:spcBef>
            </a:pPr>
            <a:r>
              <a:rPr lang="en-AU" sz="1400" dirty="0">
                <a:solidFill>
                  <a:srgbClr val="19233E"/>
                </a:solidFill>
                <a:latin typeface="Montserrat" panose="02000505000000020004" pitchFamily="2" charset="0"/>
                <a:cs typeface="Calibri"/>
              </a:rPr>
              <a:t>Mobility Allowance</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6"/>
              </a:rPr>
              <a:t>https://www.humanservices.gov.au/individuals/services/centrelink/mobility-allowance</a:t>
            </a:r>
            <a:endParaRPr lang="en-US" sz="1400" dirty="0">
              <a:solidFill>
                <a:srgbClr val="19233E"/>
              </a:solidFill>
              <a:latin typeface="Montserrat" panose="02000505000000020004" pitchFamily="2" charset="0"/>
              <a:cs typeface="Calibri"/>
            </a:endParaRPr>
          </a:p>
          <a:p>
            <a:pPr marR="2745740">
              <a:lnSpc>
                <a:spcPct val="110000"/>
              </a:lnSpc>
              <a:spcBef>
                <a:spcPts val="1800"/>
              </a:spcBef>
            </a:pPr>
            <a:r>
              <a:rPr lang="en-AU" sz="1400" dirty="0">
                <a:solidFill>
                  <a:srgbClr val="19233E"/>
                </a:solidFill>
                <a:latin typeface="Montserrat" panose="02000505000000020004" pitchFamily="2" charset="0"/>
                <a:cs typeface="Calibri"/>
              </a:rPr>
              <a:t>Youth Disability Supplement</a:t>
            </a:r>
            <a:r>
              <a:rPr lang="en-US" sz="1400" dirty="0">
                <a:solidFill>
                  <a:srgbClr val="19233E"/>
                </a:solidFill>
                <a:latin typeface="Montserrat" panose="02000505000000020004" pitchFamily="2" charset="0"/>
                <a:cs typeface="Calibri"/>
              </a:rPr>
              <a:t> | </a:t>
            </a:r>
            <a:br>
              <a:rPr lang="en-US" sz="1400" dirty="0">
                <a:solidFill>
                  <a:srgbClr val="19233E"/>
                </a:solidFill>
                <a:latin typeface="Montserrat" panose="02000505000000020004" pitchFamily="2" charset="0"/>
                <a:cs typeface="Calibri"/>
              </a:rPr>
            </a:br>
            <a:r>
              <a:rPr lang="en-US" sz="1400" dirty="0">
                <a:solidFill>
                  <a:srgbClr val="19233E"/>
                </a:solidFill>
                <a:latin typeface="Montserrat" panose="02000505000000020004" pitchFamily="2" charset="0"/>
                <a:cs typeface="Calibri"/>
                <a:hlinkClick r:id="rId7"/>
              </a:rPr>
              <a:t>https://www.humanservices.gov.au/individuals/services/centrelink/youth-disability -supplement</a:t>
            </a:r>
            <a:endParaRPr lang="en-AU" sz="1400" u="sng" dirty="0">
              <a:solidFill>
                <a:srgbClr val="D70C3D"/>
              </a:solidFill>
              <a:uFill>
                <a:solidFill>
                  <a:srgbClr val="D70C3D"/>
                </a:solidFill>
              </a:uFill>
              <a:latin typeface="Montserrat" panose="02000505000000020004" pitchFamily="2" charset="0"/>
              <a:cs typeface="Calibri"/>
            </a:endParaRPr>
          </a:p>
          <a:p>
            <a:pPr marR="2409825">
              <a:lnSpc>
                <a:spcPct val="110000"/>
              </a:lnSpc>
              <a:spcBef>
                <a:spcPts val="1800"/>
              </a:spcBef>
            </a:pPr>
            <a:r>
              <a:rPr lang="en-AU" sz="1400" dirty="0">
                <a:solidFill>
                  <a:srgbClr val="19233E"/>
                </a:solidFill>
                <a:latin typeface="Montserrat" panose="02000505000000020004" pitchFamily="2" charset="0"/>
                <a:cs typeface="Calibri"/>
              </a:rPr>
              <a:t>Companion card</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8"/>
              </a:rPr>
              <a:t>https://www.service.nsw.gov.au/transaction/apply-companion-card</a:t>
            </a:r>
            <a:endParaRPr lang="en-AU" sz="1400" u="sng" dirty="0">
              <a:uFill>
                <a:solidFill>
                  <a:srgbClr val="D70C3D"/>
                </a:solidFill>
              </a:uFill>
              <a:latin typeface="Montserrat" panose="02000505000000020004" pitchFamily="2" charset="0"/>
              <a:cs typeface="Calibri"/>
            </a:endParaRPr>
          </a:p>
          <a:p>
            <a:pPr marR="2409825">
              <a:lnSpc>
                <a:spcPct val="110000"/>
              </a:lnSpc>
              <a:spcBef>
                <a:spcPts val="1800"/>
              </a:spcBef>
            </a:pPr>
            <a:r>
              <a:rPr lang="en-AU" sz="1400" dirty="0">
                <a:solidFill>
                  <a:srgbClr val="19233E"/>
                </a:solidFill>
                <a:latin typeface="Montserrat" panose="02000505000000020004" pitchFamily="2" charset="0"/>
                <a:cs typeface="Calibri"/>
              </a:rPr>
              <a:t>NSW Disability Advocacy</a:t>
            </a:r>
            <a:r>
              <a:rPr lang="en-US" sz="1400" dirty="0">
                <a:solidFill>
                  <a:srgbClr val="19233E"/>
                </a:solidFill>
                <a:latin typeface="Montserrat" panose="02000505000000020004" pitchFamily="2" charset="0"/>
                <a:cs typeface="Calibri"/>
              </a:rPr>
              <a:t> | </a:t>
            </a:r>
            <a:r>
              <a:rPr lang="en-US" sz="1400" dirty="0">
                <a:solidFill>
                  <a:srgbClr val="19233E"/>
                </a:solidFill>
                <a:latin typeface="Montserrat" panose="02000505000000020004" pitchFamily="2" charset="0"/>
                <a:cs typeface="Calibri"/>
                <a:hlinkClick r:id="rId9"/>
              </a:rPr>
              <a:t>www.da.org.au</a:t>
            </a:r>
            <a:r>
              <a:rPr lang="en-AU" sz="1400" dirty="0">
                <a:latin typeface="Montserrat" panose="02000505000000020004" pitchFamily="2" charset="0"/>
                <a:hlinkClick r:id="rId9"/>
              </a:rPr>
              <a:t> </a:t>
            </a:r>
            <a:endParaRPr lang="en-AU" sz="14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Disability</a:t>
            </a:r>
            <a:endParaRPr lang="en-US" sz="1600" dirty="0">
              <a:solidFill>
                <a:srgbClr val="006FBA"/>
              </a:solidFill>
              <a:effectLst/>
              <a:latin typeface="Montserrat" panose="02000505000000020004" pitchFamily="2" charset="0"/>
            </a:endParaRPr>
          </a:p>
        </p:txBody>
      </p:sp>
    </p:spTree>
    <p:extLst>
      <p:ext uri="{BB962C8B-B14F-4D97-AF65-F5344CB8AC3E}">
        <p14:creationId xmlns:p14="http://schemas.microsoft.com/office/powerpoint/2010/main" val="287035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Links to </a:t>
            </a:r>
            <a:r>
              <a:rPr kumimoji="0" lang="en-US" sz="3200" b="0" i="0" u="none" strike="noStrike" kern="1200" cap="none" spc="0" normalizeH="0" baseline="0" noProof="0" dirty="0">
                <a:ln>
                  <a:noFill/>
                </a:ln>
                <a:effectLst/>
                <a:uLnTx/>
                <a:uFillTx/>
                <a:latin typeface="+mj-lt"/>
                <a:ea typeface="+mn-ea"/>
                <a:cs typeface="+mn-cs"/>
              </a:rPr>
              <a:t>information, supports and resources</a:t>
            </a:r>
          </a:p>
        </p:txBody>
      </p:sp>
      <p:sp>
        <p:nvSpPr>
          <p:cNvPr id="7" name="TextBox 6">
            <a:extLst>
              <a:ext uri="{FF2B5EF4-FFF2-40B4-BE49-F238E27FC236}">
                <a16:creationId xmlns:a16="http://schemas.microsoft.com/office/drawing/2014/main" id="{01FB4B03-1CA1-4E61-9AD4-54DADB4F4128}"/>
              </a:ext>
            </a:extLst>
          </p:cNvPr>
          <p:cNvSpPr txBox="1"/>
          <p:nvPr/>
        </p:nvSpPr>
        <p:spPr>
          <a:xfrm>
            <a:off x="676275" y="2065934"/>
            <a:ext cx="10363813" cy="4020139"/>
          </a:xfrm>
          <a:prstGeom prst="rect">
            <a:avLst/>
          </a:prstGeom>
          <a:noFill/>
        </p:spPr>
        <p:txBody>
          <a:bodyPr wrap="none" lIns="0" rIns="0" rtlCol="0">
            <a:noAutofit/>
          </a:bodyPr>
          <a:lstStyle/>
          <a:p>
            <a:pPr marL="12700">
              <a:lnSpc>
                <a:spcPct val="110000"/>
              </a:lnSpc>
              <a:spcBef>
                <a:spcPts val="1800"/>
              </a:spcBef>
            </a:pPr>
            <a:r>
              <a:rPr lang="en-US" sz="1200" dirty="0">
                <a:solidFill>
                  <a:srgbClr val="19233E"/>
                </a:solidFill>
                <a:latin typeface="Montserrat" panose="02000505000000020004" pitchFamily="2" charset="0"/>
                <a:cs typeface="Calibri"/>
              </a:rPr>
              <a:t>Up2now learning portfolio | </a:t>
            </a:r>
            <a:r>
              <a:rPr lang="en-US" sz="1200" dirty="0">
                <a:solidFill>
                  <a:srgbClr val="19233E"/>
                </a:solidFill>
                <a:latin typeface="Montserrat" panose="02000505000000020004" pitchFamily="2" charset="0"/>
                <a:cs typeface="Calibri"/>
                <a:hlinkClick r:id="rId3"/>
              </a:rPr>
              <a:t>https://up2now.net.au/people/login</a:t>
            </a:r>
            <a:endParaRPr lang="en-US" sz="1200" u="sng" dirty="0">
              <a:solidFill>
                <a:srgbClr val="D70C3D"/>
              </a:solidFill>
              <a:uFill>
                <a:solidFill>
                  <a:srgbClr val="D70C3D"/>
                </a:solidFill>
              </a:uFill>
              <a:latin typeface="Montserrat" panose="02000505000000020004" pitchFamily="2" charset="0"/>
              <a:cs typeface="Calibri"/>
            </a:endParaRPr>
          </a:p>
          <a:p>
            <a:pPr marL="12700">
              <a:lnSpc>
                <a:spcPct val="110000"/>
              </a:lnSpc>
              <a:spcBef>
                <a:spcPts val="1800"/>
              </a:spcBef>
            </a:pPr>
            <a:r>
              <a:rPr lang="en-US" sz="1200" dirty="0">
                <a:solidFill>
                  <a:srgbClr val="19233E"/>
                </a:solidFill>
                <a:latin typeface="Montserrat" panose="02000505000000020004" pitchFamily="2" charset="0"/>
                <a:cs typeface="Calibri"/>
              </a:rPr>
              <a:t>Vocational education and training</a:t>
            </a:r>
            <a:br>
              <a:rPr lang="en-US" sz="1200" dirty="0">
                <a:solidFill>
                  <a:srgbClr val="19233E"/>
                </a:solidFill>
                <a:latin typeface="Montserrat" panose="02000505000000020004" pitchFamily="2" charset="0"/>
                <a:cs typeface="Calibri"/>
              </a:rPr>
            </a:br>
            <a:r>
              <a:rPr lang="en-US" sz="1200" dirty="0">
                <a:solidFill>
                  <a:srgbClr val="19233E"/>
                </a:solidFill>
                <a:latin typeface="Montserrat" panose="02000505000000020004" pitchFamily="2" charset="0"/>
                <a:cs typeface="Calibri"/>
                <a:hlinkClick r:id="rId4"/>
              </a:rPr>
              <a:t>https://education.nsw.gov.au/teaching-and-learning/curriculum/career-learning-and-vet/vocational-education-and-training</a:t>
            </a:r>
            <a:endParaRPr lang="en-US" sz="1200" dirty="0">
              <a:solidFill>
                <a:srgbClr val="D70C3D"/>
              </a:solidFill>
              <a:latin typeface="Montserrat" panose="02000505000000020004" pitchFamily="2" charset="0"/>
              <a:cs typeface="Calibri"/>
            </a:endParaRPr>
          </a:p>
          <a:p>
            <a:pPr marL="12700" marR="5080">
              <a:lnSpc>
                <a:spcPct val="110000"/>
              </a:lnSpc>
              <a:spcBef>
                <a:spcPts val="1800"/>
              </a:spcBef>
            </a:pPr>
            <a:r>
              <a:rPr lang="en-US" sz="1200" dirty="0">
                <a:solidFill>
                  <a:srgbClr val="19233E"/>
                </a:solidFill>
                <a:latin typeface="Montserrat" panose="02000505000000020004" pitchFamily="2" charset="0"/>
                <a:cs typeface="Calibri"/>
              </a:rPr>
              <a:t>School-based apprenticeships and traineeships | </a:t>
            </a:r>
            <a:r>
              <a:rPr lang="en-US" sz="1200" dirty="0">
                <a:solidFill>
                  <a:srgbClr val="19233E"/>
                </a:solidFill>
                <a:latin typeface="Montserrat" panose="02000505000000020004" pitchFamily="2" charset="0"/>
                <a:cs typeface="Calibri"/>
                <a:hlinkClick r:id="rId5"/>
              </a:rPr>
              <a:t>https://sbatinnsw.info</a:t>
            </a:r>
            <a:endParaRPr lang="en-US" sz="1200" dirty="0">
              <a:latin typeface="Montserrat" panose="02000505000000020004" pitchFamily="2" charset="0"/>
              <a:cs typeface="Calibri"/>
            </a:endParaRPr>
          </a:p>
          <a:p>
            <a:pPr marL="12700" marR="5080">
              <a:lnSpc>
                <a:spcPct val="110000"/>
              </a:lnSpc>
              <a:spcBef>
                <a:spcPts val="1800"/>
              </a:spcBef>
            </a:pPr>
            <a:r>
              <a:rPr lang="en-US" sz="1200" dirty="0">
                <a:solidFill>
                  <a:srgbClr val="19233E"/>
                </a:solidFill>
                <a:latin typeface="Montserrat" panose="02000505000000020004" pitchFamily="2" charset="0"/>
                <a:cs typeface="Calibri"/>
              </a:rPr>
              <a:t>Australian apprentices with disability | </a:t>
            </a:r>
            <a:r>
              <a:rPr lang="en-US" sz="1200" dirty="0">
                <a:solidFill>
                  <a:srgbClr val="19233E"/>
                </a:solidFill>
                <a:latin typeface="Montserrat" panose="02000505000000020004" pitchFamily="2" charset="0"/>
                <a:cs typeface="Calibri"/>
                <a:hlinkClick r:id="rId6"/>
              </a:rPr>
              <a:t>https://www.australianapprenticeships.gov.au/sites/default/files/2019-05/</a:t>
            </a:r>
            <a:br>
              <a:rPr lang="en-US" sz="1200" dirty="0">
                <a:solidFill>
                  <a:srgbClr val="19233E"/>
                </a:solidFill>
                <a:latin typeface="Montserrat" panose="02000505000000020004" pitchFamily="2" charset="0"/>
                <a:cs typeface="Calibri"/>
                <a:hlinkClick r:id="rId6"/>
              </a:rPr>
            </a:br>
            <a:r>
              <a:rPr lang="en-US" sz="1200" dirty="0">
                <a:solidFill>
                  <a:srgbClr val="19233E"/>
                </a:solidFill>
                <a:latin typeface="Montserrat" panose="02000505000000020004" pitchFamily="2" charset="0"/>
                <a:cs typeface="Calibri"/>
                <a:hlinkClick r:id="rId6"/>
              </a:rPr>
              <a:t>Support%20for%20Australian%20Apprentices%20with%20disability.pdf</a:t>
            </a:r>
            <a:endParaRPr lang="en-US" sz="1200" dirty="0">
              <a:latin typeface="Montserrat" panose="02000505000000020004" pitchFamily="2" charset="0"/>
            </a:endParaRPr>
          </a:p>
          <a:p>
            <a:pPr>
              <a:lnSpc>
                <a:spcPct val="110000"/>
              </a:lnSpc>
              <a:spcBef>
                <a:spcPts val="1800"/>
              </a:spcBef>
            </a:pPr>
            <a:r>
              <a:rPr lang="en-US" sz="1200" dirty="0">
                <a:solidFill>
                  <a:srgbClr val="19233E"/>
                </a:solidFill>
                <a:latin typeface="Montserrat" panose="02000505000000020004" pitchFamily="2" charset="0"/>
                <a:cs typeface="Calibri"/>
              </a:rPr>
              <a:t>TAFE disability services | </a:t>
            </a:r>
            <a:r>
              <a:rPr lang="en-US" sz="1200" dirty="0">
                <a:solidFill>
                  <a:srgbClr val="19233E"/>
                </a:solidFill>
                <a:latin typeface="Montserrat" panose="02000505000000020004" pitchFamily="2" charset="0"/>
                <a:cs typeface="Calibri"/>
                <a:hlinkClick r:id="rId7"/>
              </a:rPr>
              <a:t>https://www.tafensw.edu.au/student-services/disability -services</a:t>
            </a:r>
            <a:endParaRPr lang="en-US" sz="1200" dirty="0">
              <a:latin typeface="Montserrat" panose="02000505000000020004" pitchFamily="2" charset="0"/>
              <a:cs typeface="Calibri"/>
            </a:endParaRPr>
          </a:p>
          <a:p>
            <a:pPr marL="12700" marR="1665605">
              <a:lnSpc>
                <a:spcPct val="110000"/>
              </a:lnSpc>
              <a:spcBef>
                <a:spcPts val="1800"/>
              </a:spcBef>
            </a:pPr>
            <a:r>
              <a:rPr lang="en-US" sz="1200" dirty="0">
                <a:solidFill>
                  <a:srgbClr val="19233E"/>
                </a:solidFill>
                <a:latin typeface="Montserrat" panose="02000505000000020004" pitchFamily="2" charset="0"/>
                <a:cs typeface="Calibri"/>
              </a:rPr>
              <a:t>University disability services | </a:t>
            </a:r>
            <a:r>
              <a:rPr lang="en-US" sz="1200" dirty="0">
                <a:solidFill>
                  <a:srgbClr val="19233E"/>
                </a:solidFill>
                <a:latin typeface="Montserrat" panose="02000505000000020004" pitchFamily="2" charset="0"/>
                <a:cs typeface="Calibri"/>
                <a:hlinkClick r:id="rId8"/>
              </a:rPr>
              <a:t>https://www.adcet.edu.au/students-with-disability/current-students/disability-services-university</a:t>
            </a:r>
            <a:endParaRPr lang="en-US" sz="1200" dirty="0">
              <a:solidFill>
                <a:srgbClr val="D70C3D"/>
              </a:solidFill>
              <a:latin typeface="Montserrat" panose="02000505000000020004" pitchFamily="2" charset="0"/>
              <a:cs typeface="Calibri"/>
            </a:endParaRPr>
          </a:p>
          <a:p>
            <a:pPr marL="12700" marR="1665605">
              <a:lnSpc>
                <a:spcPct val="110000"/>
              </a:lnSpc>
              <a:spcBef>
                <a:spcPts val="1800"/>
              </a:spcBef>
            </a:pPr>
            <a:r>
              <a:rPr lang="en-US" sz="1200" dirty="0">
                <a:solidFill>
                  <a:srgbClr val="19233E"/>
                </a:solidFill>
                <a:latin typeface="Montserrat" panose="02000505000000020004" pitchFamily="2" charset="0"/>
                <a:cs typeface="Calibri"/>
              </a:rPr>
              <a:t>Pensioner Education Supplement | </a:t>
            </a:r>
            <a:r>
              <a:rPr lang="en-US" sz="1200" dirty="0">
                <a:solidFill>
                  <a:srgbClr val="19233E"/>
                </a:solidFill>
                <a:latin typeface="Montserrat" panose="02000505000000020004" pitchFamily="2" charset="0"/>
                <a:cs typeface="Calibri"/>
                <a:hlinkClick r:id="rId9"/>
              </a:rPr>
              <a:t>https://www.humanservices.gov.au/individuals/services/centrelink/pensioner-education-supplement</a:t>
            </a:r>
            <a:endParaRPr lang="en-US" sz="1200" dirty="0">
              <a:solidFill>
                <a:srgbClr val="D70C3D"/>
              </a:solidFill>
              <a:latin typeface="Montserrat" panose="02000505000000020004" pitchFamily="2" charset="0"/>
              <a:cs typeface="Calibri"/>
            </a:endParaRPr>
          </a:p>
          <a:p>
            <a:pPr marL="12700" marR="1665605">
              <a:lnSpc>
                <a:spcPct val="110000"/>
              </a:lnSpc>
              <a:spcBef>
                <a:spcPts val="1800"/>
              </a:spcBef>
            </a:pPr>
            <a:r>
              <a:rPr lang="en-US" sz="1200" dirty="0">
                <a:solidFill>
                  <a:srgbClr val="19233E"/>
                </a:solidFill>
                <a:latin typeface="Montserrat" panose="02000505000000020004" pitchFamily="2" charset="0"/>
                <a:cs typeface="Calibri"/>
              </a:rPr>
              <a:t>National Disability Coordination Officer | </a:t>
            </a:r>
            <a:r>
              <a:rPr lang="en-US" sz="1200" dirty="0">
                <a:solidFill>
                  <a:srgbClr val="19233E"/>
                </a:solidFill>
                <a:latin typeface="Montserrat" panose="02000505000000020004" pitchFamily="2" charset="0"/>
                <a:cs typeface="Calibri"/>
                <a:hlinkClick r:id="rId10"/>
              </a:rPr>
              <a:t>https://www.dese.gov.au/access-and-participation/ndco</a:t>
            </a:r>
            <a:endParaRPr lang="en-US" sz="1200" u="sng" dirty="0">
              <a:solidFill>
                <a:srgbClr val="D70C3D"/>
              </a:solidFill>
              <a:uFill>
                <a:solidFill>
                  <a:srgbClr val="D70C3D"/>
                </a:solidFill>
              </a:uFill>
              <a:latin typeface="Montserrat" panose="02000505000000020004" pitchFamily="2" charset="0"/>
              <a:cs typeface="Calibri"/>
            </a:endParaRPr>
          </a:p>
          <a:p>
            <a:pPr>
              <a:lnSpc>
                <a:spcPct val="110000"/>
              </a:lnSpc>
              <a:spcBef>
                <a:spcPts val="1800"/>
              </a:spcBef>
            </a:pPr>
            <a:r>
              <a:rPr lang="en-AU" sz="1200" dirty="0">
                <a:latin typeface="Montserrat" panose="02000505000000020004" pitchFamily="2" charset="0"/>
              </a:rPr>
              <a:t> </a:t>
            </a:r>
            <a:endParaRPr lang="en-AU" sz="12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Education and training</a:t>
            </a:r>
            <a:endParaRPr lang="en-US" sz="1600" dirty="0">
              <a:solidFill>
                <a:srgbClr val="006FBA"/>
              </a:solidFill>
              <a:effectLst/>
              <a:latin typeface="Montserrat" panose="02000505000000020004" pitchFamily="2" charset="0"/>
            </a:endParaRPr>
          </a:p>
        </p:txBody>
      </p:sp>
    </p:spTree>
    <p:extLst>
      <p:ext uri="{BB962C8B-B14F-4D97-AF65-F5344CB8AC3E}">
        <p14:creationId xmlns:p14="http://schemas.microsoft.com/office/powerpoint/2010/main" val="348352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BF4-DE28-4C7C-90F5-DF93BBA242B4}"/>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What is in this </a:t>
            </a:r>
            <a:r>
              <a:rPr lang="en-US" dirty="0">
                <a:latin typeface="Montserrat ExtraBold" panose="00000900000000000000" pitchFamily="2" charset="0"/>
                <a:ea typeface="+mn-ea"/>
                <a:cs typeface="+mn-cs"/>
              </a:rPr>
              <a:t>resource pack?</a:t>
            </a:r>
          </a:p>
        </p:txBody>
      </p:sp>
      <p:sp>
        <p:nvSpPr>
          <p:cNvPr id="4" name="TextBox 3">
            <a:extLst>
              <a:ext uri="{FF2B5EF4-FFF2-40B4-BE49-F238E27FC236}">
                <a16:creationId xmlns:a16="http://schemas.microsoft.com/office/drawing/2014/main" id="{28866F9F-9465-4DC0-B3B3-54B086A71139}"/>
              </a:ext>
            </a:extLst>
          </p:cNvPr>
          <p:cNvSpPr txBox="1"/>
          <p:nvPr/>
        </p:nvSpPr>
        <p:spPr>
          <a:xfrm>
            <a:off x="785092" y="1682923"/>
            <a:ext cx="10483272" cy="4107406"/>
          </a:xfrm>
          <a:prstGeom prst="rect">
            <a:avLst/>
          </a:prstGeom>
          <a:noFill/>
        </p:spPr>
        <p:txBody>
          <a:bodyPr wrap="square" rtlCol="0">
            <a:spAutoFit/>
          </a:bodyPr>
          <a:lstStyle/>
          <a:p>
            <a:pPr marL="12700">
              <a:lnSpc>
                <a:spcPct val="100000"/>
              </a:lnSpc>
              <a:spcBef>
                <a:spcPts val="100"/>
              </a:spcBef>
            </a:pPr>
            <a:r>
              <a:rPr lang="en-US" dirty="0">
                <a:solidFill>
                  <a:srgbClr val="006FBA"/>
                </a:solidFill>
                <a:latin typeface="+mj-lt"/>
                <a:cs typeface="Arial" panose="020B0604020202020204" pitchFamily="34" charset="0"/>
              </a:rPr>
              <a:t>This pack contains:</a:t>
            </a: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a suggested process for transition planning</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an example individual transition plan</a:t>
            </a: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examples of evidence held by schools that may support transition planning</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information on pathways and options for young people preparing to leave school, including pathways to employment, Australian Government employment services and NDIS supports</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goal planning prompts and examples</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information on NDIS planning areas</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checklists to support planning discussions</a:t>
            </a:r>
            <a:endParaRPr lang="en-US" sz="1600" dirty="0">
              <a:latin typeface="Montserrat" panose="02000505000000020004" pitchFamily="2" charset="0"/>
              <a:cs typeface="Calibri"/>
            </a:endParaRPr>
          </a:p>
          <a:p>
            <a:pPr marL="297815" marR="5080" indent="-285750">
              <a:lnSpc>
                <a:spcPct val="113700"/>
              </a:lnSpc>
              <a:spcBef>
                <a:spcPts val="1200"/>
              </a:spcBef>
              <a:buFont typeface="Arial" panose="020B0604020202020204" pitchFamily="34" charset="0"/>
              <a:buChar char="•"/>
            </a:pPr>
            <a:r>
              <a:rPr lang="en-US" sz="1600" dirty="0">
                <a:solidFill>
                  <a:srgbClr val="19233E"/>
                </a:solidFill>
                <a:latin typeface="Montserrat" panose="02000505000000020004" pitchFamily="2" charset="0"/>
                <a:cs typeface="Calibri"/>
              </a:rPr>
              <a:t>links to information, support and resources</a:t>
            </a:r>
            <a:endParaRPr lang="en-US" sz="1600" dirty="0">
              <a:latin typeface="Montserrat" panose="02000505000000020004" pitchFamily="2" charset="0"/>
              <a:cs typeface="Calibri"/>
            </a:endParaRPr>
          </a:p>
        </p:txBody>
      </p:sp>
    </p:spTree>
    <p:extLst>
      <p:ext uri="{BB962C8B-B14F-4D97-AF65-F5344CB8AC3E}">
        <p14:creationId xmlns:p14="http://schemas.microsoft.com/office/powerpoint/2010/main" val="3932810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Links to </a:t>
            </a:r>
            <a:r>
              <a:rPr kumimoji="0" lang="en-US" sz="3200" b="0" i="0" u="none" strike="noStrike" kern="1200" cap="none" spc="0" normalizeH="0" baseline="0" noProof="0" dirty="0">
                <a:ln>
                  <a:noFill/>
                </a:ln>
                <a:effectLst/>
                <a:uLnTx/>
                <a:uFillTx/>
                <a:latin typeface="+mj-lt"/>
                <a:ea typeface="+mn-ea"/>
                <a:cs typeface="+mn-cs"/>
              </a:rPr>
              <a:t>information, supports and resources</a:t>
            </a:r>
          </a:p>
        </p:txBody>
      </p:sp>
      <p:sp>
        <p:nvSpPr>
          <p:cNvPr id="7" name="TextBox 6">
            <a:extLst>
              <a:ext uri="{FF2B5EF4-FFF2-40B4-BE49-F238E27FC236}">
                <a16:creationId xmlns:a16="http://schemas.microsoft.com/office/drawing/2014/main" id="{01FB4B03-1CA1-4E61-9AD4-54DADB4F4128}"/>
              </a:ext>
            </a:extLst>
          </p:cNvPr>
          <p:cNvSpPr txBox="1"/>
          <p:nvPr/>
        </p:nvSpPr>
        <p:spPr>
          <a:xfrm>
            <a:off x="676275" y="2065934"/>
            <a:ext cx="10363813" cy="4170809"/>
          </a:xfrm>
          <a:prstGeom prst="rect">
            <a:avLst/>
          </a:prstGeom>
          <a:noFill/>
        </p:spPr>
        <p:txBody>
          <a:bodyPr wrap="none" lIns="0" rIns="0" rtlCol="0">
            <a:noAutofit/>
          </a:bodyPr>
          <a:lstStyle/>
          <a:p>
            <a:pPr marL="12700" marR="2705735">
              <a:lnSpc>
                <a:spcPct val="153600"/>
              </a:lnSpc>
              <a:spcBef>
                <a:spcPts val="400"/>
              </a:spcBef>
            </a:pPr>
            <a:r>
              <a:rPr lang="en-AU" sz="1200" dirty="0">
                <a:solidFill>
                  <a:srgbClr val="19233E"/>
                </a:solidFill>
                <a:latin typeface="Montserrat" panose="02000505000000020004" pitchFamily="2" charset="0"/>
                <a:cs typeface="Calibri"/>
              </a:rPr>
              <a:t>School Leaver Employment Supports | </a:t>
            </a:r>
            <a:r>
              <a:rPr lang="en-AU" sz="1200" dirty="0">
                <a:solidFill>
                  <a:srgbClr val="19233E"/>
                </a:solidFill>
                <a:latin typeface="Montserrat" panose="02000505000000020004" pitchFamily="2" charset="0"/>
                <a:cs typeface="Calibri"/>
                <a:hlinkClick r:id="rId3"/>
              </a:rPr>
              <a:t>https://www.ndis.gov.au/participants/finding-keeping-and-changing-jobs/leaving-school</a:t>
            </a:r>
            <a:endParaRPr lang="en-AU" sz="1200" u="sng" dirty="0">
              <a:solidFill>
                <a:srgbClr val="D70C3D"/>
              </a:solidFill>
              <a:uFill>
                <a:solidFill>
                  <a:srgbClr val="D70C3D"/>
                </a:solidFill>
              </a:uFill>
              <a:latin typeface="Montserrat" panose="02000505000000020004" pitchFamily="2" charset="0"/>
              <a:cs typeface="Calibri"/>
            </a:endParaRPr>
          </a:p>
          <a:p>
            <a:pPr marL="12700" marR="2705735">
              <a:lnSpc>
                <a:spcPct val="153600"/>
              </a:lnSpc>
              <a:spcBef>
                <a:spcPts val="400"/>
              </a:spcBef>
            </a:pPr>
            <a:r>
              <a:rPr lang="en-AU" sz="1200" dirty="0" err="1">
                <a:solidFill>
                  <a:srgbClr val="19233E"/>
                </a:solidFill>
                <a:latin typeface="Montserrat" panose="02000505000000020004" pitchFamily="2" charset="0"/>
                <a:cs typeface="Calibri"/>
              </a:rPr>
              <a:t>Jobactive</a:t>
            </a:r>
            <a:r>
              <a:rPr lang="en-AU" sz="1200" dirty="0">
                <a:solidFill>
                  <a:srgbClr val="19233E"/>
                </a:solidFill>
                <a:latin typeface="Montserrat" panose="02000505000000020004" pitchFamily="2" charset="0"/>
                <a:cs typeface="Calibri"/>
              </a:rPr>
              <a:t> | </a:t>
            </a:r>
            <a:r>
              <a:rPr lang="en-AU" sz="1200" dirty="0">
                <a:solidFill>
                  <a:srgbClr val="19233E"/>
                </a:solidFill>
                <a:latin typeface="Montserrat" panose="02000505000000020004" pitchFamily="2" charset="0"/>
                <a:cs typeface="Calibri"/>
                <a:hlinkClick r:id="rId4"/>
              </a:rPr>
              <a:t>https://jobactive.gov.au</a:t>
            </a:r>
            <a:endParaRPr lang="en-AU" sz="1200" dirty="0">
              <a:latin typeface="Montserrat" panose="02000505000000020004" pitchFamily="2" charset="0"/>
              <a:cs typeface="Calibri"/>
            </a:endParaRPr>
          </a:p>
          <a:p>
            <a:pPr marL="12700" marR="3677285">
              <a:lnSpc>
                <a:spcPct val="152700"/>
              </a:lnSpc>
              <a:spcBef>
                <a:spcPts val="400"/>
              </a:spcBef>
            </a:pPr>
            <a:r>
              <a:rPr lang="en-AU" sz="1200" dirty="0">
                <a:solidFill>
                  <a:srgbClr val="19233E"/>
                </a:solidFill>
                <a:latin typeface="Montserrat" panose="02000505000000020004" pitchFamily="2" charset="0"/>
                <a:cs typeface="Calibri"/>
              </a:rPr>
              <a:t>Job Capacity Assessment | </a:t>
            </a:r>
            <a:r>
              <a:rPr lang="en-AU" sz="1200" dirty="0">
                <a:solidFill>
                  <a:srgbClr val="19233E"/>
                </a:solidFill>
                <a:latin typeface="Montserrat" panose="02000505000000020004" pitchFamily="2" charset="0"/>
                <a:cs typeface="Calibri"/>
                <a:hlinkClick r:id="rId5"/>
              </a:rPr>
              <a:t>https://www.humanservices.gov.au/individuals/enablers/job-capacity-assessments-dsp</a:t>
            </a:r>
            <a:endParaRPr lang="en-AU" sz="1200" dirty="0">
              <a:solidFill>
                <a:srgbClr val="D70C3D"/>
              </a:solidFill>
              <a:latin typeface="Montserrat" panose="02000505000000020004" pitchFamily="2" charset="0"/>
              <a:cs typeface="Calibri"/>
            </a:endParaRPr>
          </a:p>
          <a:p>
            <a:pPr marL="12700" marR="3677285">
              <a:lnSpc>
                <a:spcPct val="152700"/>
              </a:lnSpc>
              <a:spcBef>
                <a:spcPts val="400"/>
              </a:spcBef>
            </a:pPr>
            <a:r>
              <a:rPr lang="en-AU" sz="1200" dirty="0">
                <a:solidFill>
                  <a:srgbClr val="19233E"/>
                </a:solidFill>
                <a:latin typeface="Montserrat" panose="02000505000000020004" pitchFamily="2" charset="0"/>
                <a:cs typeface="Calibri"/>
              </a:rPr>
              <a:t>Disability Employment Services | </a:t>
            </a:r>
            <a:r>
              <a:rPr lang="en-AU" sz="1200" dirty="0">
                <a:solidFill>
                  <a:srgbClr val="19233E"/>
                </a:solidFill>
                <a:latin typeface="Montserrat" panose="02000505000000020004" pitchFamily="2" charset="0"/>
                <a:cs typeface="Calibri"/>
                <a:hlinkClick r:id="rId6"/>
              </a:rPr>
              <a:t>https:www.jobaccess.gov.au/des</a:t>
            </a:r>
            <a:endParaRPr lang="en-AU" sz="1200" dirty="0">
              <a:latin typeface="Montserrat" panose="02000505000000020004" pitchFamily="2" charset="0"/>
              <a:cs typeface="Calibri"/>
            </a:endParaRPr>
          </a:p>
          <a:p>
            <a:pPr marL="12700" marR="5080">
              <a:lnSpc>
                <a:spcPct val="153600"/>
              </a:lnSpc>
              <a:spcBef>
                <a:spcPts val="400"/>
              </a:spcBef>
            </a:pPr>
            <a:r>
              <a:rPr lang="en-AU" sz="1200" dirty="0">
                <a:solidFill>
                  <a:srgbClr val="19233E"/>
                </a:solidFill>
                <a:latin typeface="Montserrat" panose="02000505000000020004" pitchFamily="2" charset="0"/>
                <a:cs typeface="Calibri"/>
              </a:rPr>
              <a:t>Australian Disability Enterprises | </a:t>
            </a:r>
            <a:r>
              <a:rPr lang="en-AU" sz="1200" u="sng" dirty="0">
                <a:latin typeface="Montserrat" panose="02000505000000020004" pitchFamily="2" charset="0"/>
                <a:hlinkClick r:id="rId7"/>
              </a:rPr>
              <a:t>https://ade.org.au/ades-directory</a:t>
            </a:r>
            <a:r>
              <a:rPr lang="en-AU" sz="1200" dirty="0">
                <a:latin typeface="Montserrat" panose="02000505000000020004" pitchFamily="2" charset="0"/>
              </a:rPr>
              <a:t> </a:t>
            </a:r>
          </a:p>
          <a:p>
            <a:pPr marL="12700" marR="5080">
              <a:lnSpc>
                <a:spcPct val="153600"/>
              </a:lnSpc>
              <a:spcBef>
                <a:spcPts val="400"/>
              </a:spcBef>
            </a:pPr>
            <a:r>
              <a:rPr lang="en-AU" sz="1200" dirty="0">
                <a:solidFill>
                  <a:srgbClr val="19233E"/>
                </a:solidFill>
                <a:latin typeface="Montserrat" panose="02000505000000020004" pitchFamily="2" charset="0"/>
                <a:cs typeface="Calibri"/>
              </a:rPr>
              <a:t>Transition to Work | </a:t>
            </a:r>
            <a:r>
              <a:rPr lang="en-AU" sz="1200" dirty="0">
                <a:solidFill>
                  <a:srgbClr val="19233E"/>
                </a:solidFill>
                <a:latin typeface="Montserrat" panose="02000505000000020004" pitchFamily="2" charset="0"/>
                <a:cs typeface="Calibri"/>
                <a:hlinkClick r:id="rId8"/>
              </a:rPr>
              <a:t>https://jobsearch.gov.au/transition-to-work</a:t>
            </a:r>
            <a:endParaRPr lang="en-AU" sz="1200" u="sng" dirty="0">
              <a:uFill>
                <a:solidFill>
                  <a:srgbClr val="D70C3D"/>
                </a:solidFill>
              </a:uFill>
              <a:latin typeface="Montserrat" panose="02000505000000020004" pitchFamily="2" charset="0"/>
              <a:cs typeface="Calibri"/>
            </a:endParaRPr>
          </a:p>
          <a:p>
            <a:pPr marL="12700" marR="5080">
              <a:lnSpc>
                <a:spcPct val="153600"/>
              </a:lnSpc>
              <a:spcBef>
                <a:spcPts val="400"/>
              </a:spcBef>
            </a:pPr>
            <a:r>
              <a:rPr lang="en-AU" sz="1200" dirty="0">
                <a:solidFill>
                  <a:srgbClr val="19233E"/>
                </a:solidFill>
                <a:latin typeface="Montserrat" panose="02000505000000020004" pitchFamily="2" charset="0"/>
                <a:cs typeface="Calibri"/>
              </a:rPr>
              <a:t>Job Access | </a:t>
            </a:r>
            <a:r>
              <a:rPr lang="en-AU" sz="1200" dirty="0">
                <a:solidFill>
                  <a:srgbClr val="19233E"/>
                </a:solidFill>
                <a:latin typeface="Montserrat" panose="02000505000000020004" pitchFamily="2" charset="0"/>
                <a:cs typeface="Calibri"/>
                <a:hlinkClick r:id="rId9"/>
              </a:rPr>
              <a:t>https:www.jobaccess.gov.au/</a:t>
            </a:r>
            <a:endParaRPr lang="en-AU" sz="1200" u="sng" dirty="0">
              <a:solidFill>
                <a:srgbClr val="D70C3D"/>
              </a:solidFill>
              <a:uFill>
                <a:solidFill>
                  <a:srgbClr val="D70C3D"/>
                </a:solidFill>
              </a:uFill>
              <a:latin typeface="Montserrat" panose="02000505000000020004" pitchFamily="2" charset="0"/>
              <a:cs typeface="Calibri"/>
            </a:endParaRPr>
          </a:p>
          <a:p>
            <a:pPr marL="12700" marR="5080">
              <a:lnSpc>
                <a:spcPct val="153600"/>
              </a:lnSpc>
              <a:spcBef>
                <a:spcPts val="400"/>
              </a:spcBef>
            </a:pPr>
            <a:r>
              <a:rPr lang="en-AU" sz="1200" dirty="0">
                <a:solidFill>
                  <a:srgbClr val="19233E"/>
                </a:solidFill>
                <a:latin typeface="Montserrat" panose="02000505000000020004" pitchFamily="2" charset="0"/>
                <a:cs typeface="Calibri"/>
              </a:rPr>
              <a:t>Centrelink | </a:t>
            </a:r>
            <a:r>
              <a:rPr lang="en-AU" sz="1200" dirty="0">
                <a:solidFill>
                  <a:srgbClr val="19233E"/>
                </a:solidFill>
                <a:latin typeface="Montserrat" panose="02000505000000020004" pitchFamily="2" charset="0"/>
                <a:cs typeface="Calibri"/>
                <a:hlinkClick r:id="rId10"/>
              </a:rPr>
              <a:t>https:www.humanservices.gov.au/individuals/centrelink</a:t>
            </a:r>
            <a:endParaRPr lang="en-AU" sz="1200" dirty="0">
              <a:latin typeface="Montserrat" panose="02000505000000020004" pitchFamily="2" charset="0"/>
              <a:cs typeface="Calibri"/>
            </a:endParaRPr>
          </a:p>
          <a:p>
            <a:pPr marL="12700" marR="4996180">
              <a:lnSpc>
                <a:spcPct val="153600"/>
              </a:lnSpc>
              <a:spcBef>
                <a:spcPts val="400"/>
              </a:spcBef>
            </a:pPr>
            <a:r>
              <a:rPr lang="en-AU" sz="1200" dirty="0">
                <a:solidFill>
                  <a:srgbClr val="19233E"/>
                </a:solidFill>
                <a:latin typeface="Montserrat" panose="02000505000000020004" pitchFamily="2" charset="0"/>
                <a:cs typeface="Calibri"/>
              </a:rPr>
              <a:t>Employment services assessment | </a:t>
            </a:r>
            <a:r>
              <a:rPr lang="en-AU" sz="1200" dirty="0">
                <a:solidFill>
                  <a:srgbClr val="19233E"/>
                </a:solidFill>
                <a:latin typeface="Montserrat" panose="02000505000000020004" pitchFamily="2" charset="0"/>
                <a:cs typeface="Calibri"/>
                <a:hlinkClick r:id="rId11"/>
              </a:rPr>
              <a:t>https://www.serviceaustralia.gov.au/individuals/topics/employment-services-assessment/37496</a:t>
            </a:r>
            <a:endParaRPr lang="en-AU" sz="1200" u="sng" dirty="0">
              <a:solidFill>
                <a:srgbClr val="D70C3D"/>
              </a:solidFill>
              <a:uFill>
                <a:solidFill>
                  <a:srgbClr val="D70C3D"/>
                </a:solidFill>
              </a:uFill>
              <a:latin typeface="Montserrat" panose="02000505000000020004" pitchFamily="2" charset="0"/>
              <a:cs typeface="Calibri"/>
            </a:endParaRPr>
          </a:p>
          <a:p>
            <a:pPr marL="12700" marR="4996180">
              <a:lnSpc>
                <a:spcPct val="153600"/>
              </a:lnSpc>
              <a:spcBef>
                <a:spcPts val="400"/>
              </a:spcBef>
            </a:pPr>
            <a:r>
              <a:rPr lang="en-AU" sz="1200" dirty="0">
                <a:solidFill>
                  <a:srgbClr val="19233E"/>
                </a:solidFill>
                <a:latin typeface="Montserrat" panose="02000505000000020004" pitchFamily="2" charset="0"/>
                <a:cs typeface="Calibri"/>
              </a:rPr>
              <a:t>Tax file number | </a:t>
            </a:r>
            <a:r>
              <a:rPr lang="en-AU" sz="1200" dirty="0">
                <a:solidFill>
                  <a:srgbClr val="19233E"/>
                </a:solidFill>
                <a:latin typeface="Montserrat" panose="02000505000000020004" pitchFamily="2" charset="0"/>
                <a:cs typeface="Calibri"/>
                <a:hlinkClick r:id="rId12"/>
              </a:rPr>
              <a:t>https://www.ato.gov.au/individuals/tax-file-number/apply-for-a-tfn/</a:t>
            </a:r>
            <a:endParaRPr lang="en-AU" sz="1200" dirty="0">
              <a:latin typeface="Montserrat" panose="02000505000000020004" pitchFamily="2" charset="0"/>
              <a:cs typeface="Calibri"/>
            </a:endParaRPr>
          </a:p>
          <a:p>
            <a:pPr marL="12700" marR="4672330">
              <a:lnSpc>
                <a:spcPct val="153600"/>
              </a:lnSpc>
              <a:spcBef>
                <a:spcPts val="400"/>
              </a:spcBef>
            </a:pPr>
            <a:r>
              <a:rPr lang="en-AU" sz="1200" dirty="0">
                <a:solidFill>
                  <a:srgbClr val="19233E"/>
                </a:solidFill>
                <a:latin typeface="Montserrat" panose="02000505000000020004" pitchFamily="2" charset="0"/>
                <a:cs typeface="Calibri"/>
              </a:rPr>
              <a:t>White card | </a:t>
            </a:r>
            <a:r>
              <a:rPr lang="en-AU" sz="1200" dirty="0">
                <a:solidFill>
                  <a:srgbClr val="19233E"/>
                </a:solidFill>
                <a:latin typeface="Montserrat" panose="02000505000000020004" pitchFamily="2" charset="0"/>
                <a:cs typeface="Calibri"/>
                <a:hlinkClick r:id="rId13"/>
              </a:rPr>
              <a:t>https://www.service.nsw.gov.au/transaction/apply-general-construction-induction-card</a:t>
            </a:r>
            <a:endParaRPr lang="en-AU" sz="1200" dirty="0">
              <a:solidFill>
                <a:srgbClr val="D70C3D"/>
              </a:solidFill>
              <a:latin typeface="Montserrat" panose="02000505000000020004" pitchFamily="2" charset="0"/>
              <a:cs typeface="Calibri"/>
            </a:endParaRPr>
          </a:p>
          <a:p>
            <a:pPr marL="12700" marR="4672330">
              <a:lnSpc>
                <a:spcPct val="153600"/>
              </a:lnSpc>
              <a:spcBef>
                <a:spcPts val="400"/>
              </a:spcBef>
            </a:pPr>
            <a:r>
              <a:rPr lang="en-AU" sz="1200" dirty="0">
                <a:solidFill>
                  <a:srgbClr val="19233E"/>
                </a:solidFill>
                <a:latin typeface="Montserrat" panose="02000505000000020004" pitchFamily="2" charset="0"/>
                <a:cs typeface="Calibri"/>
              </a:rPr>
              <a:t>Ticket to Work | </a:t>
            </a:r>
            <a:r>
              <a:rPr lang="en-AU" sz="1200" dirty="0">
                <a:solidFill>
                  <a:srgbClr val="19233E"/>
                </a:solidFill>
                <a:latin typeface="Montserrat" panose="02000505000000020004" pitchFamily="2" charset="0"/>
                <a:cs typeface="Calibri"/>
                <a:hlinkClick r:id="rId14"/>
              </a:rPr>
              <a:t>www.tickettowork.org.au</a:t>
            </a:r>
            <a:endParaRPr lang="en-AU" sz="1200" dirty="0">
              <a:solidFill>
                <a:srgbClr val="19233E"/>
              </a:solidFill>
              <a:latin typeface="Montserrat" panose="02000505000000020004" pitchFamily="2" charset="0"/>
              <a:cs typeface="Calibri"/>
            </a:endParaRPr>
          </a:p>
          <a:p>
            <a:pPr marL="12700">
              <a:lnSpc>
                <a:spcPct val="100000"/>
              </a:lnSpc>
              <a:spcBef>
                <a:spcPts val="400"/>
              </a:spcBef>
            </a:pPr>
            <a:r>
              <a:rPr lang="en-AU" sz="1200" dirty="0">
                <a:solidFill>
                  <a:srgbClr val="19233E"/>
                </a:solidFill>
                <a:latin typeface="Montserrat" panose="02000505000000020004" pitchFamily="2" charset="0"/>
                <a:cs typeface="Calibri"/>
              </a:rPr>
              <a:t>Youth Allowance | </a:t>
            </a:r>
            <a:r>
              <a:rPr lang="en-AU" sz="1200" dirty="0">
                <a:solidFill>
                  <a:srgbClr val="19233E"/>
                </a:solidFill>
                <a:latin typeface="Montserrat" panose="02000505000000020004" pitchFamily="2" charset="0"/>
                <a:cs typeface="Calibri"/>
                <a:hlinkClick r:id="rId15"/>
              </a:rPr>
              <a:t>https://www.humanservices.gov.au/individuals/services/centrelink/youth-allowance</a:t>
            </a:r>
            <a:endParaRPr lang="en-AU" sz="12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Employment</a:t>
            </a:r>
            <a:endParaRPr lang="en-US" sz="1600" dirty="0">
              <a:solidFill>
                <a:srgbClr val="006FBA"/>
              </a:solidFill>
              <a:effectLst/>
              <a:latin typeface="Montserrat" panose="02000505000000020004" pitchFamily="2" charset="0"/>
            </a:endParaRPr>
          </a:p>
        </p:txBody>
      </p:sp>
    </p:spTree>
    <p:extLst>
      <p:ext uri="{BB962C8B-B14F-4D97-AF65-F5344CB8AC3E}">
        <p14:creationId xmlns:p14="http://schemas.microsoft.com/office/powerpoint/2010/main" val="232213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Links to </a:t>
            </a:r>
            <a:r>
              <a:rPr kumimoji="0" lang="en-US" sz="3200" b="0" i="0" u="none" strike="noStrike" kern="1200" cap="none" spc="0" normalizeH="0" baseline="0" noProof="0" dirty="0">
                <a:ln>
                  <a:noFill/>
                </a:ln>
                <a:effectLst/>
                <a:uLnTx/>
                <a:uFillTx/>
                <a:latin typeface="+mj-lt"/>
                <a:ea typeface="+mn-ea"/>
                <a:cs typeface="+mn-cs"/>
              </a:rPr>
              <a:t>information, supports and resources</a:t>
            </a:r>
          </a:p>
        </p:txBody>
      </p:sp>
      <p:sp>
        <p:nvSpPr>
          <p:cNvPr id="7" name="TextBox 6">
            <a:extLst>
              <a:ext uri="{FF2B5EF4-FFF2-40B4-BE49-F238E27FC236}">
                <a16:creationId xmlns:a16="http://schemas.microsoft.com/office/drawing/2014/main" id="{01FB4B03-1CA1-4E61-9AD4-54DADB4F4128}"/>
              </a:ext>
            </a:extLst>
          </p:cNvPr>
          <p:cNvSpPr txBox="1"/>
          <p:nvPr/>
        </p:nvSpPr>
        <p:spPr>
          <a:xfrm>
            <a:off x="676275" y="2065935"/>
            <a:ext cx="10363813" cy="639166"/>
          </a:xfrm>
          <a:prstGeom prst="rect">
            <a:avLst/>
          </a:prstGeom>
          <a:noFill/>
        </p:spPr>
        <p:txBody>
          <a:bodyPr wrap="none" lIns="0" rIns="0" rtlCol="0">
            <a:noAutofit/>
          </a:bodyPr>
          <a:lstStyle/>
          <a:p>
            <a:pPr marL="12700" marR="4127500">
              <a:lnSpc>
                <a:spcPts val="2030"/>
              </a:lnSpc>
              <a:spcBef>
                <a:spcPts val="1200"/>
              </a:spcBef>
            </a:pPr>
            <a:r>
              <a:rPr lang="en-US" sz="1600" dirty="0">
                <a:solidFill>
                  <a:srgbClr val="19233E"/>
                </a:solidFill>
                <a:latin typeface="Montserrat" panose="02000505000000020004" pitchFamily="2" charset="0"/>
                <a:cs typeface="Calibri"/>
              </a:rPr>
              <a:t>Medicare card | </a:t>
            </a:r>
            <a:r>
              <a:rPr lang="en-US" sz="1600" dirty="0">
                <a:solidFill>
                  <a:srgbClr val="19233E"/>
                </a:solidFill>
                <a:latin typeface="Montserrat" panose="02000505000000020004" pitchFamily="2" charset="0"/>
                <a:cs typeface="Calibri"/>
                <a:hlinkClick r:id="rId3"/>
              </a:rPr>
              <a:t>https://www.humanservices.gov.au/individuals/services/medicare/medicare-card</a:t>
            </a:r>
            <a:endParaRPr lang="en-US" sz="1600" dirty="0">
              <a:solidFill>
                <a:srgbClr val="000000"/>
              </a:solidFill>
              <a:latin typeface="Montserrat" panose="02000505000000020004" pitchFamily="2" charset="0"/>
              <a:cs typeface="Calibri"/>
            </a:endParaRPr>
          </a:p>
          <a:p>
            <a:pPr marL="12700" marR="4127500">
              <a:lnSpc>
                <a:spcPts val="2030"/>
              </a:lnSpc>
              <a:spcBef>
                <a:spcPts val="1200"/>
              </a:spcBef>
            </a:pPr>
            <a:r>
              <a:rPr lang="en-US" sz="1600" dirty="0">
                <a:solidFill>
                  <a:srgbClr val="19233E"/>
                </a:solidFill>
                <a:latin typeface="Montserrat" panose="02000505000000020004" pitchFamily="2" charset="0"/>
                <a:cs typeface="Calibri"/>
              </a:rPr>
              <a:t>Transition to adult health services | </a:t>
            </a:r>
            <a:r>
              <a:rPr lang="en-US" sz="1600" dirty="0">
                <a:solidFill>
                  <a:srgbClr val="19233E"/>
                </a:solidFill>
                <a:latin typeface="Montserrat" panose="02000505000000020004" pitchFamily="2" charset="0"/>
                <a:cs typeface="Calibri"/>
                <a:hlinkClick r:id="rId4"/>
              </a:rPr>
              <a:t>https:///www.aci.health.nsw.gov.au/networks/transition-care/about</a:t>
            </a:r>
            <a:endParaRPr lang="en-US" sz="16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Health</a:t>
            </a:r>
            <a:endParaRPr lang="en-US" sz="1600" dirty="0">
              <a:solidFill>
                <a:srgbClr val="006FBA"/>
              </a:solidFill>
              <a:effectLst/>
              <a:latin typeface="Montserrat" panose="02000505000000020004" pitchFamily="2" charset="0"/>
            </a:endParaRPr>
          </a:p>
        </p:txBody>
      </p:sp>
      <p:sp>
        <p:nvSpPr>
          <p:cNvPr id="5" name="TextBox 4">
            <a:extLst>
              <a:ext uri="{FF2B5EF4-FFF2-40B4-BE49-F238E27FC236}">
                <a16:creationId xmlns:a16="http://schemas.microsoft.com/office/drawing/2014/main" id="{FBD17012-9FA4-4984-802D-890506061793}"/>
              </a:ext>
            </a:extLst>
          </p:cNvPr>
          <p:cNvSpPr txBox="1"/>
          <p:nvPr/>
        </p:nvSpPr>
        <p:spPr>
          <a:xfrm>
            <a:off x="676275" y="3510369"/>
            <a:ext cx="10363813" cy="639166"/>
          </a:xfrm>
          <a:prstGeom prst="rect">
            <a:avLst/>
          </a:prstGeom>
          <a:noFill/>
        </p:spPr>
        <p:txBody>
          <a:bodyPr wrap="none" lIns="0" rIns="0" rtlCol="0">
            <a:noAutofit/>
          </a:bodyPr>
          <a:lstStyle/>
          <a:p>
            <a:pPr marL="12700">
              <a:lnSpc>
                <a:spcPct val="100000"/>
              </a:lnSpc>
              <a:spcBef>
                <a:spcPts val="710"/>
              </a:spcBef>
            </a:pPr>
            <a:r>
              <a:rPr lang="en-US" sz="1600" dirty="0">
                <a:solidFill>
                  <a:srgbClr val="19233E"/>
                </a:solidFill>
                <a:latin typeface="Montserrat" panose="02000505000000020004" pitchFamily="2" charset="0"/>
                <a:cs typeface="Calibri"/>
              </a:rPr>
              <a:t>Proof of age card | </a:t>
            </a:r>
            <a:r>
              <a:rPr lang="en-US" sz="1600" dirty="0">
                <a:solidFill>
                  <a:srgbClr val="19233E"/>
                </a:solidFill>
                <a:latin typeface="Montserrat" panose="02000505000000020004" pitchFamily="2" charset="0"/>
                <a:cs typeface="Calibri"/>
                <a:hlinkClick r:id="rId5"/>
              </a:rPr>
              <a:t>https://www.service.nsw.gov.au/transaction/apply-nsw-photo-card</a:t>
            </a:r>
            <a:endParaRPr lang="en-US" sz="1600" dirty="0">
              <a:latin typeface="Montserrat" panose="02000505000000020004" pitchFamily="2" charset="0"/>
              <a:cs typeface="Calibri"/>
            </a:endParaRPr>
          </a:p>
        </p:txBody>
      </p:sp>
      <p:sp>
        <p:nvSpPr>
          <p:cNvPr id="6" name="TextBox 5">
            <a:extLst>
              <a:ext uri="{FF2B5EF4-FFF2-40B4-BE49-F238E27FC236}">
                <a16:creationId xmlns:a16="http://schemas.microsoft.com/office/drawing/2014/main" id="{F501AB36-6BBB-4954-823C-A18D7A258B70}"/>
              </a:ext>
            </a:extLst>
          </p:cNvPr>
          <p:cNvSpPr txBox="1"/>
          <p:nvPr/>
        </p:nvSpPr>
        <p:spPr>
          <a:xfrm>
            <a:off x="676276" y="3087368"/>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Other</a:t>
            </a:r>
            <a:endParaRPr lang="en-US" sz="1600" dirty="0">
              <a:solidFill>
                <a:srgbClr val="006FBA"/>
              </a:solidFill>
              <a:effectLst/>
              <a:latin typeface="Montserrat" panose="02000505000000020004" pitchFamily="2" charset="0"/>
            </a:endParaRPr>
          </a:p>
        </p:txBody>
      </p:sp>
    </p:spTree>
    <p:extLst>
      <p:ext uri="{BB962C8B-B14F-4D97-AF65-F5344CB8AC3E}">
        <p14:creationId xmlns:p14="http://schemas.microsoft.com/office/powerpoint/2010/main" val="1712132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Acronyms</a:t>
            </a:r>
            <a:endParaRPr kumimoji="0" lang="en-US" sz="3200" b="0" i="0" u="none" strike="noStrike" kern="1200" cap="none" spc="0" normalizeH="0" baseline="0" noProof="0" dirty="0">
              <a:ln>
                <a:noFill/>
              </a:ln>
              <a:effectLst/>
              <a:uLnTx/>
              <a:uFillTx/>
              <a:latin typeface="+mj-lt"/>
              <a:ea typeface="+mn-ea"/>
              <a:cs typeface="+mn-cs"/>
            </a:endParaRPr>
          </a:p>
        </p:txBody>
      </p:sp>
      <p:sp>
        <p:nvSpPr>
          <p:cNvPr id="7" name="TextBox 6">
            <a:extLst>
              <a:ext uri="{FF2B5EF4-FFF2-40B4-BE49-F238E27FC236}">
                <a16:creationId xmlns:a16="http://schemas.microsoft.com/office/drawing/2014/main" id="{01FB4B03-1CA1-4E61-9AD4-54DADB4F4128}"/>
              </a:ext>
            </a:extLst>
          </p:cNvPr>
          <p:cNvSpPr txBox="1"/>
          <p:nvPr/>
        </p:nvSpPr>
        <p:spPr>
          <a:xfrm>
            <a:off x="676276" y="2065934"/>
            <a:ext cx="4839622" cy="4472517"/>
          </a:xfrm>
          <a:prstGeom prst="rect">
            <a:avLst/>
          </a:prstGeom>
          <a:noFill/>
        </p:spPr>
        <p:txBody>
          <a:bodyPr wrap="none" lIns="0" rIns="0" rtlCol="0">
            <a:noAutofit/>
          </a:bodyPr>
          <a:lstStyle/>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ADE </a:t>
            </a:r>
            <a:r>
              <a:rPr lang="en-US" sz="1600" dirty="0">
                <a:solidFill>
                  <a:srgbClr val="19233E"/>
                </a:solidFill>
                <a:latin typeface="Montserrat" panose="02000505000000020004" pitchFamily="2" charset="0"/>
                <a:cs typeface="Calibri"/>
              </a:rPr>
              <a:t>– Australian Disability Enterprise</a:t>
            </a: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DDA </a:t>
            </a:r>
            <a:r>
              <a:rPr lang="en-US" sz="1600" dirty="0">
                <a:solidFill>
                  <a:srgbClr val="19233E"/>
                </a:solidFill>
                <a:latin typeface="Montserrat" panose="02000505000000020004" pitchFamily="2" charset="0"/>
                <a:cs typeface="Calibri"/>
              </a:rPr>
              <a:t>– Disability Discrimination Act</a:t>
            </a:r>
            <a:endParaRPr lang="en-US" sz="1600" dirty="0">
              <a:latin typeface="Montserrat" panose="02000505000000020004" pitchFamily="2" charset="0"/>
              <a:cs typeface="Calibri"/>
            </a:endParaRP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DES </a:t>
            </a:r>
            <a:r>
              <a:rPr lang="en-US" sz="1600" dirty="0">
                <a:solidFill>
                  <a:srgbClr val="19233E"/>
                </a:solidFill>
                <a:latin typeface="Montserrat" panose="02000505000000020004" pitchFamily="2" charset="0"/>
                <a:cs typeface="Calibri"/>
              </a:rPr>
              <a:t>– Disability Employment Service</a:t>
            </a: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DHS </a:t>
            </a:r>
            <a:r>
              <a:rPr lang="en-US" sz="1600" dirty="0">
                <a:solidFill>
                  <a:srgbClr val="19233E"/>
                </a:solidFill>
                <a:latin typeface="Montserrat" panose="02000505000000020004" pitchFamily="2" charset="0"/>
                <a:cs typeface="Calibri"/>
              </a:rPr>
              <a:t>– Department of Human Services</a:t>
            </a: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DMS </a:t>
            </a:r>
            <a:r>
              <a:rPr lang="en-US" sz="1600" dirty="0">
                <a:solidFill>
                  <a:srgbClr val="19233E"/>
                </a:solidFill>
                <a:latin typeface="Montserrat" panose="02000505000000020004" pitchFamily="2" charset="0"/>
                <a:cs typeface="Calibri"/>
              </a:rPr>
              <a:t>– Disability Management Services</a:t>
            </a: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DSP </a:t>
            </a:r>
            <a:r>
              <a:rPr lang="en-US" sz="1600" dirty="0">
                <a:solidFill>
                  <a:srgbClr val="19233E"/>
                </a:solidFill>
                <a:latin typeface="Montserrat" panose="02000505000000020004" pitchFamily="2" charset="0"/>
                <a:cs typeface="Calibri"/>
              </a:rPr>
              <a:t>– Disability Support Pension</a:t>
            </a:r>
            <a:endParaRPr lang="en-US" sz="1600" b="1" dirty="0">
              <a:solidFill>
                <a:srgbClr val="19233E"/>
              </a:solidFill>
              <a:latin typeface="Montserrat" panose="02000505000000020004" pitchFamily="2" charset="0"/>
              <a:cs typeface="Montserrat SemiBold"/>
            </a:endParaRP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DSS </a:t>
            </a:r>
            <a:r>
              <a:rPr lang="en-US" sz="1600" dirty="0">
                <a:solidFill>
                  <a:srgbClr val="19233E"/>
                </a:solidFill>
                <a:latin typeface="Montserrat" panose="02000505000000020004" pitchFamily="2" charset="0"/>
                <a:cs typeface="Calibri"/>
              </a:rPr>
              <a:t>– Department of Social Services</a:t>
            </a:r>
          </a:p>
          <a:p>
            <a:pPr marL="12700" marR="739775">
              <a:lnSpc>
                <a:spcPct val="153400"/>
              </a:lnSpc>
              <a:spcBef>
                <a:spcPts val="600"/>
              </a:spcBef>
            </a:pPr>
            <a:r>
              <a:rPr lang="en-US" sz="1600" b="1" dirty="0" err="1">
                <a:solidFill>
                  <a:srgbClr val="19233E"/>
                </a:solidFill>
                <a:latin typeface="Montserrat" panose="02000505000000020004" pitchFamily="2" charset="0"/>
                <a:cs typeface="Montserrat SemiBold"/>
              </a:rPr>
              <a:t>ESAt</a:t>
            </a:r>
            <a:r>
              <a:rPr lang="en-US" sz="1600" b="1" dirty="0">
                <a:solidFill>
                  <a:srgbClr val="19233E"/>
                </a:solidFill>
                <a:latin typeface="Montserrat" panose="02000505000000020004" pitchFamily="2" charset="0"/>
                <a:cs typeface="Montserrat SemiBold"/>
              </a:rPr>
              <a:t> </a:t>
            </a:r>
            <a:r>
              <a:rPr lang="en-US" sz="1600" dirty="0">
                <a:solidFill>
                  <a:srgbClr val="19233E"/>
                </a:solidFill>
                <a:latin typeface="Montserrat" panose="02000505000000020004" pitchFamily="2" charset="0"/>
                <a:cs typeface="Calibri"/>
              </a:rPr>
              <a:t>– Employment Services assessment</a:t>
            </a:r>
          </a:p>
          <a:p>
            <a:pPr marL="12700" marR="739775">
              <a:lnSpc>
                <a:spcPct val="153400"/>
              </a:lnSpc>
              <a:spcBef>
                <a:spcPts val="600"/>
              </a:spcBef>
            </a:pPr>
            <a:r>
              <a:rPr lang="en-US" sz="1600" b="1" dirty="0">
                <a:solidFill>
                  <a:srgbClr val="19233E"/>
                </a:solidFill>
                <a:latin typeface="Montserrat" panose="02000505000000020004" pitchFamily="2" charset="0"/>
                <a:cs typeface="Montserrat SemiBold"/>
              </a:rPr>
              <a:t>ESL </a:t>
            </a:r>
            <a:r>
              <a:rPr lang="en-US" sz="1600" dirty="0">
                <a:solidFill>
                  <a:srgbClr val="19233E"/>
                </a:solidFill>
                <a:latin typeface="Montserrat" panose="02000505000000020004" pitchFamily="2" charset="0"/>
                <a:cs typeface="Calibri"/>
              </a:rPr>
              <a:t>– Eligible school leaver</a:t>
            </a:r>
            <a:endParaRPr lang="en-US" sz="16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Government and Non-government</a:t>
            </a:r>
            <a:endParaRPr lang="en-US" sz="1600" dirty="0">
              <a:solidFill>
                <a:srgbClr val="006FBA"/>
              </a:solidFill>
              <a:effectLst/>
              <a:latin typeface="Montserrat" panose="02000505000000020004" pitchFamily="2" charset="0"/>
            </a:endParaRPr>
          </a:p>
        </p:txBody>
      </p:sp>
      <p:sp>
        <p:nvSpPr>
          <p:cNvPr id="8" name="TextBox 7">
            <a:extLst>
              <a:ext uri="{FF2B5EF4-FFF2-40B4-BE49-F238E27FC236}">
                <a16:creationId xmlns:a16="http://schemas.microsoft.com/office/drawing/2014/main" id="{AFF64339-3455-4C61-9DC2-12074EF007DC}"/>
              </a:ext>
            </a:extLst>
          </p:cNvPr>
          <p:cNvSpPr txBox="1"/>
          <p:nvPr/>
        </p:nvSpPr>
        <p:spPr>
          <a:xfrm>
            <a:off x="5872624" y="1984566"/>
            <a:ext cx="4839622" cy="4472517"/>
          </a:xfrm>
          <a:prstGeom prst="rect">
            <a:avLst/>
          </a:prstGeom>
          <a:noFill/>
        </p:spPr>
        <p:txBody>
          <a:bodyPr wrap="none" lIns="0" rIns="0" rtlCol="0">
            <a:noAutofit/>
          </a:bodyPr>
          <a:lstStyle/>
          <a:p>
            <a:pPr marL="12700" marR="687070">
              <a:lnSpc>
                <a:spcPct val="153300"/>
              </a:lnSpc>
              <a:spcBef>
                <a:spcPts val="600"/>
              </a:spcBef>
            </a:pPr>
            <a:r>
              <a:rPr lang="en-US" sz="1600" b="1" dirty="0">
                <a:solidFill>
                  <a:srgbClr val="19233E"/>
                </a:solidFill>
                <a:latin typeface="Montserrat" panose="02000505000000020004" pitchFamily="2" charset="0"/>
                <a:cs typeface="Montserrat SemiBold"/>
              </a:rPr>
              <a:t>ESS </a:t>
            </a:r>
            <a:r>
              <a:rPr lang="en-US" sz="1600" dirty="0">
                <a:solidFill>
                  <a:srgbClr val="19233E"/>
                </a:solidFill>
                <a:latin typeface="Montserrat" panose="02000505000000020004" pitchFamily="2" charset="0"/>
                <a:cs typeface="Calibri"/>
              </a:rPr>
              <a:t>– Employment Support Services</a:t>
            </a:r>
          </a:p>
          <a:p>
            <a:pPr marL="12700" marR="687070">
              <a:lnSpc>
                <a:spcPct val="153300"/>
              </a:lnSpc>
              <a:spcBef>
                <a:spcPts val="600"/>
              </a:spcBef>
            </a:pPr>
            <a:r>
              <a:rPr lang="en-US" sz="1600" b="1" dirty="0">
                <a:solidFill>
                  <a:srgbClr val="19233E"/>
                </a:solidFill>
                <a:latin typeface="Montserrat" panose="02000505000000020004" pitchFamily="2" charset="0"/>
                <a:cs typeface="Montserrat SemiBold"/>
              </a:rPr>
              <a:t>ILC </a:t>
            </a:r>
            <a:r>
              <a:rPr lang="en-US" sz="1600" dirty="0">
                <a:solidFill>
                  <a:srgbClr val="19233E"/>
                </a:solidFill>
                <a:latin typeface="Montserrat" panose="02000505000000020004" pitchFamily="2" charset="0"/>
                <a:cs typeface="Calibri"/>
              </a:rPr>
              <a:t>– Information Linkage and Capacity Building</a:t>
            </a:r>
            <a:endParaRPr lang="en-US" sz="1600" dirty="0">
              <a:latin typeface="Montserrat" panose="02000505000000020004" pitchFamily="2" charset="0"/>
              <a:cs typeface="Calibri"/>
            </a:endParaRPr>
          </a:p>
          <a:p>
            <a:pPr marL="12700" marR="499745">
              <a:lnSpc>
                <a:spcPct val="153600"/>
              </a:lnSpc>
              <a:spcBef>
                <a:spcPts val="600"/>
              </a:spcBef>
            </a:pPr>
            <a:r>
              <a:rPr lang="en-US" sz="1600" b="1" dirty="0">
                <a:solidFill>
                  <a:srgbClr val="19233E"/>
                </a:solidFill>
                <a:latin typeface="Montserrat" panose="02000505000000020004" pitchFamily="2" charset="0"/>
                <a:cs typeface="Montserrat SemiBold"/>
              </a:rPr>
              <a:t>JCA </a:t>
            </a:r>
            <a:r>
              <a:rPr lang="en-US" sz="1600" dirty="0">
                <a:solidFill>
                  <a:srgbClr val="19233E"/>
                </a:solidFill>
                <a:latin typeface="Montserrat" panose="02000505000000020004" pitchFamily="2" charset="0"/>
                <a:cs typeface="Calibri"/>
              </a:rPr>
              <a:t>– Job Capacity Assessment</a:t>
            </a:r>
            <a:endParaRPr lang="en-US" sz="1600" dirty="0">
              <a:latin typeface="Montserrat" panose="02000505000000020004" pitchFamily="2" charset="0"/>
              <a:cs typeface="Calibri"/>
            </a:endParaRPr>
          </a:p>
          <a:p>
            <a:pPr marL="12700">
              <a:lnSpc>
                <a:spcPct val="100000"/>
              </a:lnSpc>
              <a:spcBef>
                <a:spcPts val="600"/>
              </a:spcBef>
            </a:pPr>
            <a:r>
              <a:rPr lang="en-US" sz="1600" b="1" dirty="0">
                <a:solidFill>
                  <a:srgbClr val="19233E"/>
                </a:solidFill>
                <a:latin typeface="Montserrat" panose="02000505000000020004" pitchFamily="2" charset="0"/>
                <a:cs typeface="Montserrat SemiBold"/>
              </a:rPr>
              <a:t>JSA </a:t>
            </a:r>
            <a:r>
              <a:rPr lang="en-US" sz="1600" dirty="0">
                <a:solidFill>
                  <a:srgbClr val="19233E"/>
                </a:solidFill>
                <a:latin typeface="Montserrat" panose="02000505000000020004" pitchFamily="2" charset="0"/>
                <a:cs typeface="Calibri"/>
              </a:rPr>
              <a:t>– Job Services Australia</a:t>
            </a:r>
            <a:endParaRPr lang="en-US" sz="1600" dirty="0">
              <a:latin typeface="Montserrat" panose="02000505000000020004" pitchFamily="2" charset="0"/>
              <a:cs typeface="Calibri"/>
            </a:endParaRPr>
          </a:p>
          <a:p>
            <a:pPr marL="12700" marR="687070">
              <a:lnSpc>
                <a:spcPct val="153300"/>
              </a:lnSpc>
              <a:spcBef>
                <a:spcPts val="600"/>
              </a:spcBef>
            </a:pPr>
            <a:r>
              <a:rPr lang="en-US" sz="1600" b="1" dirty="0">
                <a:solidFill>
                  <a:srgbClr val="19233E"/>
                </a:solidFill>
                <a:latin typeface="Montserrat" panose="02000505000000020004" pitchFamily="2" charset="0"/>
                <a:cs typeface="Calibri"/>
              </a:rPr>
              <a:t>LAC</a:t>
            </a:r>
            <a:r>
              <a:rPr lang="en-US" sz="1600" dirty="0">
                <a:solidFill>
                  <a:srgbClr val="19233E"/>
                </a:solidFill>
                <a:latin typeface="Montserrat" panose="02000505000000020004" pitchFamily="2" charset="0"/>
                <a:cs typeface="Calibri"/>
              </a:rPr>
              <a:t> – Local Area Coordinator</a:t>
            </a:r>
            <a:endParaRPr lang="en-US" sz="1600" dirty="0">
              <a:latin typeface="Montserrat" panose="02000505000000020004" pitchFamily="2" charset="0"/>
              <a:cs typeface="Calibri"/>
            </a:endParaRPr>
          </a:p>
          <a:p>
            <a:pPr marL="12700" marR="687070">
              <a:lnSpc>
                <a:spcPct val="153300"/>
              </a:lnSpc>
              <a:spcBef>
                <a:spcPts val="600"/>
              </a:spcBef>
            </a:pPr>
            <a:r>
              <a:rPr lang="en-US" sz="1600" b="1" dirty="0">
                <a:solidFill>
                  <a:srgbClr val="19233E"/>
                </a:solidFill>
                <a:latin typeface="Montserrat" panose="02000505000000020004" pitchFamily="2" charset="0"/>
                <a:cs typeface="Montserrat SemiBold"/>
              </a:rPr>
              <a:t>NDIA </a:t>
            </a:r>
            <a:r>
              <a:rPr lang="en-US" sz="1600" dirty="0">
                <a:solidFill>
                  <a:srgbClr val="19233E"/>
                </a:solidFill>
                <a:latin typeface="Montserrat" panose="02000505000000020004" pitchFamily="2" charset="0"/>
                <a:cs typeface="Calibri"/>
              </a:rPr>
              <a:t>– National Disability Insurance Agency</a:t>
            </a:r>
          </a:p>
          <a:p>
            <a:pPr marL="12700" marR="687070">
              <a:lnSpc>
                <a:spcPct val="153300"/>
              </a:lnSpc>
              <a:spcBef>
                <a:spcPts val="600"/>
              </a:spcBef>
            </a:pPr>
            <a:r>
              <a:rPr lang="en-US" sz="1600" b="1" dirty="0">
                <a:solidFill>
                  <a:srgbClr val="19233E"/>
                </a:solidFill>
                <a:latin typeface="Montserrat" panose="02000505000000020004" pitchFamily="2" charset="0"/>
                <a:cs typeface="Montserrat SemiBold"/>
              </a:rPr>
              <a:t>NDCO </a:t>
            </a:r>
            <a:r>
              <a:rPr lang="en-US" sz="1600" dirty="0">
                <a:solidFill>
                  <a:srgbClr val="19233E"/>
                </a:solidFill>
                <a:latin typeface="Montserrat" panose="02000505000000020004" pitchFamily="2" charset="0"/>
                <a:cs typeface="Calibri"/>
              </a:rPr>
              <a:t>– National Disability Coordination Officer</a:t>
            </a:r>
          </a:p>
          <a:p>
            <a:pPr marL="12700" marR="687070">
              <a:lnSpc>
                <a:spcPct val="153300"/>
              </a:lnSpc>
              <a:spcBef>
                <a:spcPts val="600"/>
              </a:spcBef>
            </a:pPr>
            <a:r>
              <a:rPr lang="en-US" sz="1600" b="1" dirty="0">
                <a:solidFill>
                  <a:srgbClr val="19233E"/>
                </a:solidFill>
                <a:latin typeface="Montserrat" panose="02000505000000020004" pitchFamily="2" charset="0"/>
                <a:cs typeface="Montserrat SemiBold"/>
              </a:rPr>
              <a:t>NDIS </a:t>
            </a:r>
            <a:r>
              <a:rPr lang="en-US" sz="1600" dirty="0">
                <a:solidFill>
                  <a:srgbClr val="19233E"/>
                </a:solidFill>
                <a:latin typeface="Montserrat" panose="02000505000000020004" pitchFamily="2" charset="0"/>
                <a:cs typeface="Calibri"/>
              </a:rPr>
              <a:t>– National Disability Insurance Scheme</a:t>
            </a:r>
          </a:p>
          <a:p>
            <a:pPr marL="12700" marR="499745">
              <a:lnSpc>
                <a:spcPct val="153600"/>
              </a:lnSpc>
              <a:spcBef>
                <a:spcPts val="600"/>
              </a:spcBef>
            </a:pPr>
            <a:r>
              <a:rPr lang="en-US" sz="1600" b="1" dirty="0">
                <a:solidFill>
                  <a:srgbClr val="19233E"/>
                </a:solidFill>
                <a:latin typeface="Montserrat" panose="02000505000000020004" pitchFamily="2" charset="0"/>
                <a:cs typeface="Montserrat SemiBold"/>
              </a:rPr>
              <a:t>PES </a:t>
            </a:r>
            <a:r>
              <a:rPr lang="en-US" sz="1600" dirty="0">
                <a:solidFill>
                  <a:srgbClr val="19233E"/>
                </a:solidFill>
                <a:latin typeface="Montserrat" panose="02000505000000020004" pitchFamily="2" charset="0"/>
                <a:cs typeface="Calibri"/>
              </a:rPr>
              <a:t>– Pensioner Education Supplement</a:t>
            </a:r>
          </a:p>
          <a:p>
            <a:pPr marL="12700">
              <a:lnSpc>
                <a:spcPct val="100000"/>
              </a:lnSpc>
              <a:spcBef>
                <a:spcPts val="600"/>
              </a:spcBef>
            </a:pPr>
            <a:r>
              <a:rPr lang="en-US" sz="1600" b="1" dirty="0">
                <a:solidFill>
                  <a:srgbClr val="19233E"/>
                </a:solidFill>
                <a:latin typeface="Montserrat" panose="02000505000000020004" pitchFamily="2" charset="0"/>
                <a:cs typeface="Montserrat SemiBold"/>
              </a:rPr>
              <a:t>SLES </a:t>
            </a:r>
            <a:r>
              <a:rPr lang="en-US" sz="1600" dirty="0">
                <a:solidFill>
                  <a:srgbClr val="19233E"/>
                </a:solidFill>
                <a:latin typeface="Montserrat" panose="02000505000000020004" pitchFamily="2" charset="0"/>
                <a:cs typeface="Calibri"/>
              </a:rPr>
              <a:t>– School Leaver Employment Supports</a:t>
            </a:r>
            <a:endParaRPr lang="en-US" sz="1600" dirty="0">
              <a:latin typeface="Montserrat" panose="02000505000000020004" pitchFamily="2" charset="0"/>
              <a:cs typeface="Calibri"/>
            </a:endParaRPr>
          </a:p>
        </p:txBody>
      </p:sp>
    </p:spTree>
    <p:extLst>
      <p:ext uri="{BB962C8B-B14F-4D97-AF65-F5344CB8AC3E}">
        <p14:creationId xmlns:p14="http://schemas.microsoft.com/office/powerpoint/2010/main" val="979634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idx="4294967295"/>
          </p:nvPr>
        </p:nvSpPr>
        <p:spPr>
          <a:xfrm>
            <a:off x="676275" y="774743"/>
            <a:ext cx="10667999" cy="5355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FBA"/>
                </a:solidFill>
                <a:effectLst/>
                <a:uLnTx/>
                <a:uFillTx/>
                <a:latin typeface="+mj-lt"/>
                <a:ea typeface="+mn-ea"/>
                <a:cs typeface="+mn-cs"/>
              </a:rPr>
              <a:t>Acronyms</a:t>
            </a:r>
            <a:endParaRPr kumimoji="0" lang="en-US" sz="3200" b="0" i="0" u="none" strike="noStrike" kern="1200" cap="none" spc="0" normalizeH="0" baseline="0" noProof="0" dirty="0">
              <a:ln>
                <a:noFill/>
              </a:ln>
              <a:effectLst/>
              <a:uLnTx/>
              <a:uFillTx/>
              <a:latin typeface="+mj-lt"/>
              <a:ea typeface="+mn-ea"/>
              <a:cs typeface="+mn-cs"/>
            </a:endParaRPr>
          </a:p>
        </p:txBody>
      </p:sp>
      <p:sp>
        <p:nvSpPr>
          <p:cNvPr id="7" name="TextBox 6">
            <a:extLst>
              <a:ext uri="{FF2B5EF4-FFF2-40B4-BE49-F238E27FC236}">
                <a16:creationId xmlns:a16="http://schemas.microsoft.com/office/drawing/2014/main" id="{01FB4B03-1CA1-4E61-9AD4-54DADB4F4128}"/>
              </a:ext>
            </a:extLst>
          </p:cNvPr>
          <p:cNvSpPr txBox="1"/>
          <p:nvPr/>
        </p:nvSpPr>
        <p:spPr>
          <a:xfrm>
            <a:off x="676276" y="2065934"/>
            <a:ext cx="4839622" cy="4115791"/>
          </a:xfrm>
          <a:prstGeom prst="rect">
            <a:avLst/>
          </a:prstGeom>
          <a:noFill/>
        </p:spPr>
        <p:txBody>
          <a:bodyPr wrap="none" lIns="0" rIns="0" rtlCol="0">
            <a:noAutofit/>
          </a:bodyPr>
          <a:lstStyle/>
          <a:p>
            <a:pPr marL="552450" indent="-539750">
              <a:lnSpc>
                <a:spcPct val="110000"/>
              </a:lnSpc>
              <a:spcBef>
                <a:spcPts val="800"/>
              </a:spcBef>
            </a:pPr>
            <a:r>
              <a:rPr lang="en-US" sz="1600" b="1" dirty="0">
                <a:solidFill>
                  <a:srgbClr val="19233E"/>
                </a:solidFill>
                <a:latin typeface="Montserrat" panose="02000505000000020004" pitchFamily="2" charset="0"/>
                <a:cs typeface="Calibri"/>
              </a:rPr>
              <a:t>AIS</a:t>
            </a:r>
            <a:r>
              <a:rPr lang="en-US" sz="1600" dirty="0">
                <a:solidFill>
                  <a:srgbClr val="19233E"/>
                </a:solidFill>
                <a:latin typeface="Montserrat" panose="02000505000000020004" pitchFamily="2" charset="0"/>
                <a:cs typeface="Calibri"/>
              </a:rPr>
              <a:t> - Association of Independent Schools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of NSW</a:t>
            </a:r>
            <a:endParaRPr lang="en-US" sz="1600" dirty="0">
              <a:latin typeface="Montserrat" panose="02000505000000020004" pitchFamily="2" charset="0"/>
              <a:cs typeface="Calibri"/>
            </a:endParaRP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AP - </a:t>
            </a:r>
            <a:r>
              <a:rPr lang="en-US" sz="1600" dirty="0">
                <a:solidFill>
                  <a:srgbClr val="19233E"/>
                </a:solidFill>
                <a:latin typeface="Montserrat" panose="02000505000000020004" pitchFamily="2" charset="0"/>
                <a:cs typeface="Calibri"/>
              </a:rPr>
              <a:t>Assistant Principal</a:t>
            </a:r>
            <a:endParaRPr lang="en-US" sz="1600" dirty="0">
              <a:latin typeface="Montserrat" panose="02000505000000020004" pitchFamily="2" charset="0"/>
              <a:cs typeface="Calibri"/>
            </a:endParaRPr>
          </a:p>
          <a:p>
            <a:pPr marL="742950" marR="2411730" indent="-730250">
              <a:lnSpc>
                <a:spcPct val="110000"/>
              </a:lnSpc>
              <a:spcBef>
                <a:spcPts val="800"/>
              </a:spcBef>
            </a:pPr>
            <a:r>
              <a:rPr lang="en-US" sz="1600" b="1" dirty="0">
                <a:solidFill>
                  <a:srgbClr val="19233E"/>
                </a:solidFill>
                <a:latin typeface="Montserrat" panose="02000505000000020004" pitchFamily="2" charset="0"/>
                <a:cs typeface="Montserrat SemiBold"/>
              </a:rPr>
              <a:t>APLS - </a:t>
            </a:r>
            <a:r>
              <a:rPr lang="en-US" sz="1600" dirty="0">
                <a:solidFill>
                  <a:srgbClr val="19233E"/>
                </a:solidFill>
                <a:latin typeface="Montserrat" panose="02000505000000020004" pitchFamily="2" charset="0"/>
                <a:cs typeface="Calibri"/>
              </a:rPr>
              <a:t>Assistant Principal, Learning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and Support</a:t>
            </a:r>
          </a:p>
          <a:p>
            <a:pPr marL="1076325" indent="-1063625">
              <a:lnSpc>
                <a:spcPct val="110000"/>
              </a:lnSpc>
              <a:spcBef>
                <a:spcPts val="800"/>
              </a:spcBef>
            </a:pPr>
            <a:r>
              <a:rPr lang="en-US" sz="1600" b="1" dirty="0">
                <a:solidFill>
                  <a:srgbClr val="19233E"/>
                </a:solidFill>
                <a:latin typeface="Montserrat" panose="02000505000000020004" pitchFamily="2" charset="0"/>
                <a:cs typeface="Calibri"/>
              </a:rPr>
              <a:t>CSNSW - </a:t>
            </a:r>
            <a:r>
              <a:rPr lang="en-US" sz="1600" dirty="0">
                <a:solidFill>
                  <a:srgbClr val="19233E"/>
                </a:solidFill>
                <a:latin typeface="Montserrat" panose="02000505000000020004" pitchFamily="2" charset="0"/>
                <a:cs typeface="Calibri"/>
              </a:rPr>
              <a:t>Catholic Schools NSW</a:t>
            </a:r>
            <a:endParaRPr lang="en-US" sz="1600" dirty="0">
              <a:latin typeface="Montserrat" panose="02000505000000020004" pitchFamily="2" charset="0"/>
              <a:cs typeface="Calibri"/>
            </a:endParaRP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DCS - </a:t>
            </a:r>
            <a:r>
              <a:rPr lang="en-US" sz="1600" dirty="0">
                <a:solidFill>
                  <a:srgbClr val="19233E"/>
                </a:solidFill>
                <a:latin typeface="Montserrat" panose="02000505000000020004" pitchFamily="2" charset="0"/>
                <a:cs typeface="Calibri"/>
              </a:rPr>
              <a:t>Disability Confirmation Sheet</a:t>
            </a:r>
            <a:endParaRPr lang="en-US" sz="1600" dirty="0">
              <a:latin typeface="Montserrat" panose="02000505000000020004" pitchFamily="2" charset="0"/>
              <a:cs typeface="Calibri"/>
            </a:endParaRP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DP - </a:t>
            </a:r>
            <a:r>
              <a:rPr lang="en-US" sz="1600" dirty="0">
                <a:solidFill>
                  <a:srgbClr val="19233E"/>
                </a:solidFill>
                <a:latin typeface="Montserrat" panose="02000505000000020004" pitchFamily="2" charset="0"/>
                <a:cs typeface="Calibri"/>
              </a:rPr>
              <a:t>Deputy Principal</a:t>
            </a:r>
            <a:endParaRPr lang="en-US" sz="1600" dirty="0">
              <a:latin typeface="Montserrat" panose="02000505000000020004" pitchFamily="2" charset="0"/>
              <a:cs typeface="Calibri"/>
            </a:endParaRPr>
          </a:p>
          <a:p>
            <a:pPr marL="733425" indent="-720725">
              <a:lnSpc>
                <a:spcPct val="110000"/>
              </a:lnSpc>
              <a:spcBef>
                <a:spcPts val="800"/>
              </a:spcBef>
            </a:pPr>
            <a:r>
              <a:rPr lang="en-US" sz="1600" b="1" dirty="0">
                <a:solidFill>
                  <a:srgbClr val="19233E"/>
                </a:solidFill>
                <a:latin typeface="Montserrat" panose="02000505000000020004" pitchFamily="2" charset="0"/>
                <a:cs typeface="Calibri"/>
              </a:rPr>
              <a:t>EVET</a:t>
            </a:r>
            <a:r>
              <a:rPr lang="en-US" sz="1600" dirty="0">
                <a:solidFill>
                  <a:srgbClr val="19233E"/>
                </a:solidFill>
                <a:latin typeface="Montserrat" panose="02000505000000020004" pitchFamily="2" charset="0"/>
                <a:cs typeface="Calibri"/>
              </a:rPr>
              <a:t> -	Externally Delivered Vocational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Education and Training</a:t>
            </a: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HSC - </a:t>
            </a:r>
            <a:r>
              <a:rPr lang="en-US" sz="1600" dirty="0">
                <a:solidFill>
                  <a:srgbClr val="19233E"/>
                </a:solidFill>
                <a:latin typeface="Montserrat" panose="02000505000000020004" pitchFamily="2" charset="0"/>
                <a:cs typeface="Calibri"/>
              </a:rPr>
              <a:t>Higher School Certificate</a:t>
            </a:r>
            <a:endParaRPr lang="en-US" sz="1600" dirty="0">
              <a:latin typeface="Montserrat" panose="02000505000000020004" pitchFamily="2" charset="0"/>
              <a:cs typeface="Calibri"/>
            </a:endParaRP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IEP </a:t>
            </a:r>
            <a:r>
              <a:rPr lang="en-US" sz="1600" dirty="0">
                <a:solidFill>
                  <a:srgbClr val="19233E"/>
                </a:solidFill>
                <a:latin typeface="Montserrat" panose="02000505000000020004" pitchFamily="2" charset="0"/>
                <a:cs typeface="Calibri"/>
              </a:rPr>
              <a:t>– Individual Education Plan</a:t>
            </a:r>
            <a:endParaRPr lang="en-US" sz="1600" dirty="0">
              <a:latin typeface="Montserrat" panose="02000505000000020004" pitchFamily="2" charset="0"/>
              <a:cs typeface="Calibri"/>
            </a:endParaRPr>
          </a:p>
        </p:txBody>
      </p:sp>
      <p:sp>
        <p:nvSpPr>
          <p:cNvPr id="10" name="TextBox 9">
            <a:extLst>
              <a:ext uri="{FF2B5EF4-FFF2-40B4-BE49-F238E27FC236}">
                <a16:creationId xmlns:a16="http://schemas.microsoft.com/office/drawing/2014/main" id="{607B1273-F227-4957-9581-DE71BD14C663}"/>
              </a:ext>
            </a:extLst>
          </p:cNvPr>
          <p:cNvSpPr txBox="1"/>
          <p:nvPr/>
        </p:nvSpPr>
        <p:spPr>
          <a:xfrm>
            <a:off x="676276" y="1642934"/>
            <a:ext cx="5942239" cy="341632"/>
          </a:xfrm>
          <a:prstGeom prst="rect">
            <a:avLst/>
          </a:prstGeom>
          <a:noFill/>
        </p:spPr>
        <p:txBody>
          <a:bodyPr wrap="square" lIns="0" rIns="0" rtlCol="0">
            <a:spAutoFit/>
          </a:bodyPr>
          <a:lstStyle/>
          <a:p>
            <a:pPr>
              <a:lnSpc>
                <a:spcPct val="90000"/>
              </a:lnSpc>
              <a:spcBef>
                <a:spcPts val="600"/>
              </a:spcBef>
            </a:pPr>
            <a:r>
              <a:rPr lang="en-US" dirty="0">
                <a:solidFill>
                  <a:srgbClr val="006FBA"/>
                </a:solidFill>
                <a:latin typeface="+mj-lt"/>
                <a:ea typeface="Montserrat" charset="0"/>
                <a:cs typeface="Montserrat" charset="0"/>
              </a:rPr>
              <a:t>Education</a:t>
            </a:r>
            <a:endParaRPr lang="en-US" sz="1600" dirty="0">
              <a:solidFill>
                <a:srgbClr val="006FBA"/>
              </a:solidFill>
              <a:effectLst/>
              <a:latin typeface="Montserrat" panose="02000505000000020004" pitchFamily="2" charset="0"/>
            </a:endParaRPr>
          </a:p>
        </p:txBody>
      </p:sp>
      <p:sp>
        <p:nvSpPr>
          <p:cNvPr id="8" name="TextBox 7">
            <a:extLst>
              <a:ext uri="{FF2B5EF4-FFF2-40B4-BE49-F238E27FC236}">
                <a16:creationId xmlns:a16="http://schemas.microsoft.com/office/drawing/2014/main" id="{AFF64339-3455-4C61-9DC2-12074EF007DC}"/>
              </a:ext>
            </a:extLst>
          </p:cNvPr>
          <p:cNvSpPr txBox="1"/>
          <p:nvPr/>
        </p:nvSpPr>
        <p:spPr>
          <a:xfrm>
            <a:off x="5872624" y="1984566"/>
            <a:ext cx="4839622" cy="4197159"/>
          </a:xfrm>
          <a:prstGeom prst="rect">
            <a:avLst/>
          </a:prstGeom>
          <a:noFill/>
        </p:spPr>
        <p:txBody>
          <a:bodyPr wrap="none" lIns="0" rIns="0" rtlCol="0">
            <a:noAutofit/>
          </a:bodyPr>
          <a:lstStyle/>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ITP </a:t>
            </a:r>
            <a:r>
              <a:rPr lang="en-US" sz="1600" dirty="0">
                <a:solidFill>
                  <a:srgbClr val="19233E"/>
                </a:solidFill>
                <a:latin typeface="Montserrat" panose="02000505000000020004" pitchFamily="2" charset="0"/>
                <a:cs typeface="Calibri"/>
              </a:rPr>
              <a:t>– Individual Transition Plan</a:t>
            </a: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L&amp;ST </a:t>
            </a:r>
            <a:r>
              <a:rPr lang="en-US" sz="1600" dirty="0">
                <a:solidFill>
                  <a:srgbClr val="19233E"/>
                </a:solidFill>
                <a:latin typeface="Montserrat" panose="02000505000000020004" pitchFamily="2" charset="0"/>
                <a:cs typeface="Calibri"/>
              </a:rPr>
              <a:t>– Leaning and Support Teacher</a:t>
            </a:r>
            <a:endParaRPr lang="en-US" sz="1600" dirty="0">
              <a:latin typeface="Montserrat" panose="02000505000000020004" pitchFamily="2" charset="0"/>
              <a:cs typeface="Calibri"/>
            </a:endParaRPr>
          </a:p>
          <a:p>
            <a:pPr marL="857250" indent="-844550">
              <a:lnSpc>
                <a:spcPct val="110000"/>
              </a:lnSpc>
              <a:spcBef>
                <a:spcPts val="800"/>
              </a:spcBef>
            </a:pPr>
            <a:r>
              <a:rPr lang="en-US" sz="1600" b="1" dirty="0">
                <a:solidFill>
                  <a:srgbClr val="19233E"/>
                </a:solidFill>
                <a:latin typeface="Montserrat" panose="02000505000000020004" pitchFamily="2" charset="0"/>
                <a:cs typeface="Montserrat SemiBold"/>
              </a:rPr>
              <a:t>NCCD </a:t>
            </a:r>
            <a:r>
              <a:rPr lang="en-US" sz="1600" dirty="0">
                <a:solidFill>
                  <a:srgbClr val="19233E"/>
                </a:solidFill>
                <a:latin typeface="Montserrat" panose="02000505000000020004" pitchFamily="2" charset="0"/>
                <a:cs typeface="Calibri"/>
              </a:rPr>
              <a:t>– Nationally Consistent Collection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of Data on School Students with Disability</a:t>
            </a:r>
            <a:endParaRPr lang="en-US" sz="1600" dirty="0">
              <a:latin typeface="Montserrat" panose="02000505000000020004" pitchFamily="2" charset="0"/>
              <a:cs typeface="Calibri"/>
            </a:endParaRPr>
          </a:p>
          <a:p>
            <a:pPr marL="1076325" indent="-1063625">
              <a:lnSpc>
                <a:spcPct val="110000"/>
              </a:lnSpc>
              <a:spcBef>
                <a:spcPts val="800"/>
              </a:spcBef>
            </a:pPr>
            <a:r>
              <a:rPr lang="en-US" sz="1600" b="1" dirty="0">
                <a:solidFill>
                  <a:srgbClr val="19233E"/>
                </a:solidFill>
                <a:latin typeface="Montserrat" panose="02000505000000020004" pitchFamily="2" charset="0"/>
                <a:cs typeface="Montserrat SemiBold"/>
              </a:rPr>
              <a:t>NSW DoE </a:t>
            </a:r>
            <a:r>
              <a:rPr lang="en-US" sz="1600" dirty="0">
                <a:solidFill>
                  <a:srgbClr val="19233E"/>
                </a:solidFill>
                <a:latin typeface="Montserrat" panose="02000505000000020004" pitchFamily="2" charset="0"/>
                <a:cs typeface="Calibri"/>
              </a:rPr>
              <a:t>– NSW Department of Education</a:t>
            </a:r>
            <a:endParaRPr lang="en-US" sz="1600" dirty="0">
              <a:latin typeface="Montserrat" panose="02000505000000020004" pitchFamily="2" charset="0"/>
              <a:cs typeface="Calibri"/>
            </a:endParaRPr>
          </a:p>
          <a:p>
            <a:pPr marL="12700" marR="2992755">
              <a:lnSpc>
                <a:spcPct val="110000"/>
              </a:lnSpc>
              <a:spcBef>
                <a:spcPts val="800"/>
              </a:spcBef>
            </a:pPr>
            <a:r>
              <a:rPr lang="en-US" sz="1600" b="1" dirty="0" err="1">
                <a:solidFill>
                  <a:srgbClr val="19233E"/>
                </a:solidFill>
                <a:latin typeface="Montserrat" panose="02000505000000020004" pitchFamily="2" charset="0"/>
                <a:cs typeface="Montserrat SemiBold"/>
              </a:rPr>
              <a:t>RoSA</a:t>
            </a:r>
            <a:r>
              <a:rPr lang="en-US" sz="1600" b="1" dirty="0">
                <a:solidFill>
                  <a:srgbClr val="19233E"/>
                </a:solidFill>
                <a:latin typeface="Montserrat" panose="02000505000000020004" pitchFamily="2" charset="0"/>
                <a:cs typeface="Montserrat SemiBold"/>
              </a:rPr>
              <a:t> </a:t>
            </a:r>
            <a:r>
              <a:rPr lang="en-US" sz="1600" dirty="0">
                <a:solidFill>
                  <a:srgbClr val="19233E"/>
                </a:solidFill>
                <a:latin typeface="Montserrat" panose="02000505000000020004" pitchFamily="2" charset="0"/>
                <a:cs typeface="Calibri"/>
              </a:rPr>
              <a:t>– Record of School Achievement</a:t>
            </a:r>
          </a:p>
          <a:p>
            <a:pPr marL="12700" marR="2992755">
              <a:lnSpc>
                <a:spcPct val="110000"/>
              </a:lnSpc>
              <a:spcBef>
                <a:spcPts val="800"/>
              </a:spcBef>
            </a:pPr>
            <a:r>
              <a:rPr lang="en-US" sz="1600" b="1" dirty="0">
                <a:solidFill>
                  <a:srgbClr val="19233E"/>
                </a:solidFill>
                <a:latin typeface="Montserrat" panose="02000505000000020004" pitchFamily="2" charset="0"/>
                <a:cs typeface="Montserrat SemiBold"/>
              </a:rPr>
              <a:t>RTO </a:t>
            </a:r>
            <a:r>
              <a:rPr lang="en-US" sz="1600" dirty="0">
                <a:solidFill>
                  <a:srgbClr val="19233E"/>
                </a:solidFill>
                <a:latin typeface="Montserrat" panose="02000505000000020004" pitchFamily="2" charset="0"/>
                <a:cs typeface="Calibri"/>
              </a:rPr>
              <a:t>– Registered Training </a:t>
            </a:r>
            <a:r>
              <a:rPr lang="en-US" sz="1600" dirty="0" err="1">
                <a:solidFill>
                  <a:srgbClr val="19233E"/>
                </a:solidFill>
                <a:latin typeface="Montserrat" panose="02000505000000020004" pitchFamily="2" charset="0"/>
                <a:cs typeface="Calibri"/>
              </a:rPr>
              <a:t>Organisation</a:t>
            </a:r>
            <a:endParaRPr lang="en-US" sz="1600" dirty="0">
              <a:solidFill>
                <a:srgbClr val="19233E"/>
              </a:solidFill>
              <a:latin typeface="Montserrat" panose="02000505000000020004" pitchFamily="2" charset="0"/>
              <a:cs typeface="Calibri"/>
            </a:endParaRPr>
          </a:p>
          <a:p>
            <a:pPr marL="1076325" marR="2411730" indent="-1063625">
              <a:lnSpc>
                <a:spcPct val="110000"/>
              </a:lnSpc>
              <a:spcBef>
                <a:spcPts val="800"/>
              </a:spcBef>
            </a:pPr>
            <a:r>
              <a:rPr lang="en-US" sz="1600" b="1" dirty="0">
                <a:solidFill>
                  <a:srgbClr val="19233E"/>
                </a:solidFill>
                <a:latin typeface="Montserrat" panose="02000505000000020004" pitchFamily="2" charset="0"/>
                <a:cs typeface="Montserrat SemiBold"/>
              </a:rPr>
              <a:t>SLSO </a:t>
            </a:r>
            <a:r>
              <a:rPr lang="en-US" sz="1600" dirty="0">
                <a:solidFill>
                  <a:srgbClr val="19233E"/>
                </a:solidFill>
                <a:latin typeface="Montserrat" panose="02000505000000020004" pitchFamily="2" charset="0"/>
                <a:cs typeface="Calibri"/>
              </a:rPr>
              <a:t>– School Learning and Support Officer</a:t>
            </a:r>
          </a:p>
          <a:p>
            <a:pPr marL="12700" marR="2992755">
              <a:lnSpc>
                <a:spcPct val="110000"/>
              </a:lnSpc>
              <a:spcBef>
                <a:spcPts val="800"/>
              </a:spcBef>
            </a:pPr>
            <a:r>
              <a:rPr lang="en-US" sz="1600" b="1" dirty="0">
                <a:solidFill>
                  <a:srgbClr val="19233E"/>
                </a:solidFill>
                <a:latin typeface="Montserrat" panose="02000505000000020004" pitchFamily="2" charset="0"/>
                <a:cs typeface="Montserrat SemiBold"/>
              </a:rPr>
              <a:t>STT </a:t>
            </a:r>
            <a:r>
              <a:rPr lang="en-US" sz="1600" dirty="0">
                <a:solidFill>
                  <a:srgbClr val="19233E"/>
                </a:solidFill>
                <a:latin typeface="Montserrat" panose="02000505000000020004" pitchFamily="2" charset="0"/>
                <a:cs typeface="Calibri"/>
              </a:rPr>
              <a:t>– Support teacher transition</a:t>
            </a:r>
          </a:p>
          <a:p>
            <a:pPr marL="771525" indent="-758825">
              <a:lnSpc>
                <a:spcPct val="110000"/>
              </a:lnSpc>
              <a:spcBef>
                <a:spcPts val="800"/>
              </a:spcBef>
            </a:pPr>
            <a:r>
              <a:rPr lang="en-US" sz="1600" b="1" dirty="0">
                <a:solidFill>
                  <a:srgbClr val="19233E"/>
                </a:solidFill>
                <a:latin typeface="Montserrat" panose="02000505000000020004" pitchFamily="2" charset="0"/>
                <a:cs typeface="Calibri"/>
              </a:rPr>
              <a:t>SVET</a:t>
            </a:r>
            <a:r>
              <a:rPr lang="en-US" sz="1600" dirty="0">
                <a:solidFill>
                  <a:srgbClr val="19233E"/>
                </a:solidFill>
                <a:latin typeface="Montserrat" panose="02000505000000020004" pitchFamily="2" charset="0"/>
                <a:cs typeface="Calibri"/>
              </a:rPr>
              <a:t> – School Delivered Vocational Education </a:t>
            </a:r>
            <a:br>
              <a:rPr lang="en-US" sz="1600" dirty="0">
                <a:solidFill>
                  <a:srgbClr val="19233E"/>
                </a:solidFill>
                <a:latin typeface="Montserrat" panose="02000505000000020004" pitchFamily="2" charset="0"/>
                <a:cs typeface="Calibri"/>
              </a:rPr>
            </a:br>
            <a:r>
              <a:rPr lang="en-US" sz="1600" dirty="0">
                <a:solidFill>
                  <a:srgbClr val="19233E"/>
                </a:solidFill>
                <a:latin typeface="Montserrat" panose="02000505000000020004" pitchFamily="2" charset="0"/>
                <a:cs typeface="Calibri"/>
              </a:rPr>
              <a:t>and Training</a:t>
            </a:r>
          </a:p>
          <a:p>
            <a:pPr marL="12700">
              <a:lnSpc>
                <a:spcPct val="110000"/>
              </a:lnSpc>
              <a:spcBef>
                <a:spcPts val="800"/>
              </a:spcBef>
            </a:pPr>
            <a:r>
              <a:rPr lang="en-US" sz="1600" b="1" dirty="0">
                <a:solidFill>
                  <a:srgbClr val="19233E"/>
                </a:solidFill>
                <a:latin typeface="Montserrat" panose="02000505000000020004" pitchFamily="2" charset="0"/>
                <a:cs typeface="Montserrat SemiBold"/>
              </a:rPr>
              <a:t>VET </a:t>
            </a:r>
            <a:r>
              <a:rPr lang="en-US" sz="1600" dirty="0">
                <a:solidFill>
                  <a:srgbClr val="19233E"/>
                </a:solidFill>
                <a:latin typeface="Montserrat" panose="02000505000000020004" pitchFamily="2" charset="0"/>
                <a:cs typeface="Calibri"/>
              </a:rPr>
              <a:t>– Vocational Education and Training</a:t>
            </a:r>
            <a:endParaRPr lang="en-US" sz="1600" dirty="0">
              <a:latin typeface="Montserrat" panose="02000505000000020004" pitchFamily="2" charset="0"/>
              <a:cs typeface="Calibri"/>
            </a:endParaRPr>
          </a:p>
        </p:txBody>
      </p:sp>
    </p:spTree>
    <p:extLst>
      <p:ext uri="{BB962C8B-B14F-4D97-AF65-F5344CB8AC3E}">
        <p14:creationId xmlns:p14="http://schemas.microsoft.com/office/powerpoint/2010/main" val="141471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
            <a:extLst>
              <a:ext uri="{C183D7F6-B498-43B3-948B-1728B52AA6E4}">
                <adec:decorative xmlns:adec="http://schemas.microsoft.com/office/drawing/2017/decorative" val="1"/>
              </a:ext>
            </a:extLst>
          </p:cNvPr>
          <p:cNvSpPr txBox="1">
            <a:spLocks/>
          </p:cNvSpPr>
          <p:nvPr/>
        </p:nvSpPr>
        <p:spPr>
          <a:xfrm>
            <a:off x="0" y="3352314"/>
            <a:ext cx="12192000" cy="3505686"/>
          </a:xfrm>
          <a:prstGeom prst="rect">
            <a:avLst/>
          </a:prstGeom>
          <a:solidFill>
            <a:schemeClr val="tx1"/>
          </a:solidFill>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800">
              <a:latin typeface="Montserrat" panose="00000500000000000000" pitchFamily="2" charset="0"/>
            </a:endParaRPr>
          </a:p>
        </p:txBody>
      </p:sp>
      <p:sp>
        <p:nvSpPr>
          <p:cNvPr id="4" name="TextBox 3"/>
          <p:cNvSpPr txBox="1"/>
          <p:nvPr/>
        </p:nvSpPr>
        <p:spPr>
          <a:xfrm>
            <a:off x="2876899" y="1625784"/>
            <a:ext cx="938719" cy="687624"/>
          </a:xfrm>
          <a:prstGeom prst="rect">
            <a:avLst/>
          </a:prstGeom>
          <a:noFill/>
        </p:spPr>
        <p:txBody>
          <a:bodyPr wrap="none" lIns="0" rtlCol="0">
            <a:spAutoFit/>
          </a:bodyPr>
          <a:lstStyle/>
          <a:p>
            <a:pPr>
              <a:lnSpc>
                <a:spcPct val="80000"/>
              </a:lnSpc>
            </a:pPr>
            <a:r>
              <a:rPr lang="en-US" sz="4800" b="1" dirty="0">
                <a:solidFill>
                  <a:srgbClr val="006FBA"/>
                </a:solidFill>
                <a:latin typeface="+mj-lt"/>
                <a:ea typeface="Bebas Neue" charset="0"/>
                <a:cs typeface="Bebas Neue" charset="0"/>
              </a:rPr>
              <a:t>01.</a:t>
            </a:r>
          </a:p>
        </p:txBody>
      </p:sp>
      <p:sp>
        <p:nvSpPr>
          <p:cNvPr id="5" name="TextBox 4"/>
          <p:cNvSpPr txBox="1"/>
          <p:nvPr/>
        </p:nvSpPr>
        <p:spPr>
          <a:xfrm>
            <a:off x="2876899" y="2270213"/>
            <a:ext cx="5003052" cy="938719"/>
          </a:xfrm>
          <a:prstGeom prst="rect">
            <a:avLst/>
          </a:prstGeom>
          <a:noFill/>
        </p:spPr>
        <p:txBody>
          <a:bodyPr wrap="square" lIns="0" rtlCol="0">
            <a:spAutoFit/>
          </a:bodyPr>
          <a:lstStyle/>
          <a:p>
            <a:pPr>
              <a:spcBef>
                <a:spcPts val="600"/>
              </a:spcBef>
            </a:pPr>
            <a:r>
              <a:rPr lang="en-US" dirty="0">
                <a:solidFill>
                  <a:srgbClr val="006FBA"/>
                </a:solidFill>
                <a:latin typeface="+mj-lt"/>
                <a:ea typeface="Bebas Neue" charset="0"/>
                <a:cs typeface="Bebas Neue" charset="0"/>
              </a:rPr>
              <a:t>Identify students</a:t>
            </a:r>
          </a:p>
          <a:p>
            <a:pPr>
              <a:spcBef>
                <a:spcPts val="600"/>
              </a:spcBef>
            </a:pPr>
            <a:r>
              <a:rPr lang="en-US" sz="1600" spc="5" dirty="0">
                <a:solidFill>
                  <a:srgbClr val="19233E"/>
                </a:solidFill>
                <a:latin typeface="Montserrat"/>
                <a:cs typeface="Montserrat"/>
              </a:rPr>
              <a:t>The </a:t>
            </a:r>
            <a:r>
              <a:rPr lang="en-US" sz="1600" dirty="0">
                <a:solidFill>
                  <a:srgbClr val="19233E"/>
                </a:solidFill>
                <a:latin typeface="Montserrat"/>
                <a:cs typeface="Montserrat"/>
              </a:rPr>
              <a:t>school learning </a:t>
            </a:r>
            <a:r>
              <a:rPr lang="en-US" sz="1600" spc="5" dirty="0">
                <a:solidFill>
                  <a:srgbClr val="19233E"/>
                </a:solidFill>
                <a:latin typeface="Montserrat"/>
                <a:cs typeface="Montserrat"/>
              </a:rPr>
              <a:t>and</a:t>
            </a:r>
            <a:r>
              <a:rPr lang="en-US" sz="1600" spc="-125" dirty="0">
                <a:solidFill>
                  <a:srgbClr val="19233E"/>
                </a:solidFill>
                <a:latin typeface="Montserrat"/>
                <a:cs typeface="Montserrat"/>
              </a:rPr>
              <a:t> </a:t>
            </a:r>
            <a:r>
              <a:rPr lang="en-US" sz="1600" dirty="0">
                <a:solidFill>
                  <a:srgbClr val="19233E"/>
                </a:solidFill>
                <a:latin typeface="Montserrat"/>
                <a:cs typeface="Montserrat"/>
              </a:rPr>
              <a:t>support team identifies school leavers for transition</a:t>
            </a:r>
            <a:r>
              <a:rPr lang="en-US" sz="1600" spc="-40" dirty="0">
                <a:solidFill>
                  <a:srgbClr val="19233E"/>
                </a:solidFill>
                <a:latin typeface="Montserrat"/>
                <a:cs typeface="Montserrat"/>
              </a:rPr>
              <a:t> </a:t>
            </a:r>
            <a:r>
              <a:rPr lang="en-US" sz="1600" spc="5" dirty="0">
                <a:solidFill>
                  <a:srgbClr val="19233E"/>
                </a:solidFill>
                <a:latin typeface="Montserrat"/>
                <a:cs typeface="Montserrat"/>
              </a:rPr>
              <a:t>planning</a:t>
            </a:r>
            <a:endParaRPr lang="en-US" sz="1600" dirty="0">
              <a:solidFill>
                <a:srgbClr val="006FBA"/>
              </a:solidFill>
              <a:latin typeface="Montserrat SemiBold" panose="00000700000000000000" pitchFamily="2" charset="0"/>
              <a:ea typeface="Bebas Neue" charset="0"/>
              <a:cs typeface="Bebas Neue" charset="0"/>
            </a:endParaRP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910379" y="3354093"/>
            <a:ext cx="680198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C183D7F6-B498-43B3-948B-1728B52AA6E4}">
                <adec:decorative xmlns:adec="http://schemas.microsoft.com/office/drawing/2017/decorative" val="0"/>
              </a:ext>
            </a:extLst>
          </p:cNvPr>
          <p:cNvSpPr txBox="1"/>
          <p:nvPr/>
        </p:nvSpPr>
        <p:spPr>
          <a:xfrm>
            <a:off x="926474" y="3700633"/>
            <a:ext cx="9612218" cy="2754600"/>
          </a:xfrm>
          <a:prstGeom prst="rect">
            <a:avLst/>
          </a:prstGeom>
          <a:noFill/>
        </p:spPr>
        <p:txBody>
          <a:bodyPr wrap="square" lIns="0" tIns="0" rIns="91440" bIns="0" rtlCol="0">
            <a:spAutoFit/>
          </a:bodyPr>
          <a:lstStyle/>
          <a:p>
            <a:pPr marL="12700" marR="5080">
              <a:lnSpc>
                <a:spcPct val="100000"/>
              </a:lnSpc>
              <a:spcBef>
                <a:spcPts val="600"/>
              </a:spcBef>
            </a:pPr>
            <a:r>
              <a:rPr lang="en-US" sz="1600" dirty="0">
                <a:solidFill>
                  <a:schemeClr val="bg1"/>
                </a:solidFill>
                <a:latin typeface="Montserrat" panose="02000505000000020004" pitchFamily="2" charset="0"/>
                <a:cs typeface="Calibri"/>
              </a:rPr>
              <a:t>The head teacher support, learning and support teacher and support teacher transition (NSW public schools only) may support this process.</a:t>
            </a:r>
          </a:p>
          <a:p>
            <a:pPr marL="12700" marR="5080">
              <a:lnSpc>
                <a:spcPct val="100000"/>
              </a:lnSpc>
              <a:spcBef>
                <a:spcPts val="600"/>
              </a:spcBef>
            </a:pPr>
            <a:r>
              <a:rPr lang="en-US" sz="1600" b="1" dirty="0">
                <a:solidFill>
                  <a:schemeClr val="bg1"/>
                </a:solidFill>
                <a:latin typeface="Montserrat" panose="02000505000000020004" pitchFamily="2" charset="0"/>
                <a:cs typeface="Calibri"/>
              </a:rPr>
              <a:t>School leavers may:</a:t>
            </a:r>
          </a:p>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be in a special school</a:t>
            </a:r>
          </a:p>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be in a support class</a:t>
            </a:r>
          </a:p>
          <a:p>
            <a:pPr marL="297815" marR="508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receive integration funding support (NSW public schools only)</a:t>
            </a:r>
          </a:p>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receive additional support</a:t>
            </a:r>
          </a:p>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have a confirmed disability</a:t>
            </a:r>
          </a:p>
          <a:p>
            <a:pPr marL="297815" marR="201295"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have been included in the Nationally Consistent Collection of Data (NCCD)</a:t>
            </a:r>
          </a:p>
        </p:txBody>
      </p:sp>
      <p:sp>
        <p:nvSpPr>
          <p:cNvPr id="28" name="Title 1">
            <a:extLst>
              <a:ext uri="{FF2B5EF4-FFF2-40B4-BE49-F238E27FC236}">
                <a16:creationId xmlns:a16="http://schemas.microsoft.com/office/drawing/2014/main" id="{9FB85F80-ACD7-41E8-8AB9-40B9548F20EA}"/>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Transition planning </a:t>
            </a:r>
            <a:r>
              <a:rPr lang="en-US" dirty="0">
                <a:latin typeface="Montserrat ExtraBold" panose="00000900000000000000" pitchFamily="2" charset="0"/>
                <a:ea typeface="+mn-ea"/>
                <a:cs typeface="+mn-cs"/>
              </a:rPr>
              <a:t>process</a:t>
            </a:r>
          </a:p>
        </p:txBody>
      </p:sp>
      <p:grpSp>
        <p:nvGrpSpPr>
          <p:cNvPr id="3" name="Group 2">
            <a:extLst>
              <a:ext uri="{FF2B5EF4-FFF2-40B4-BE49-F238E27FC236}">
                <a16:creationId xmlns:a16="http://schemas.microsoft.com/office/drawing/2014/main" id="{6E4BFCCA-1593-499E-BA0B-416967B1FA8C}"/>
              </a:ext>
            </a:extLst>
          </p:cNvPr>
          <p:cNvGrpSpPr/>
          <p:nvPr/>
        </p:nvGrpSpPr>
        <p:grpSpPr>
          <a:xfrm>
            <a:off x="926474" y="1521007"/>
            <a:ext cx="1655596" cy="1657147"/>
            <a:chOff x="2748439" y="1338833"/>
            <a:chExt cx="1355090" cy="1356360"/>
          </a:xfrm>
        </p:grpSpPr>
        <p:sp>
          <p:nvSpPr>
            <p:cNvPr id="29" name="object 31">
              <a:extLst>
                <a:ext uri="{FF2B5EF4-FFF2-40B4-BE49-F238E27FC236}">
                  <a16:creationId xmlns:a16="http://schemas.microsoft.com/office/drawing/2014/main" id="{3C924EA9-03CF-4905-98A4-0EBA2CDCC10C}"/>
                </a:ext>
              </a:extLst>
            </p:cNvPr>
            <p:cNvSpPr/>
            <p:nvPr/>
          </p:nvSpPr>
          <p:spPr>
            <a:xfrm>
              <a:off x="2748439" y="1338833"/>
              <a:ext cx="1355090" cy="1356360"/>
            </a:xfrm>
            <a:custGeom>
              <a:avLst/>
              <a:gdLst/>
              <a:ahLst/>
              <a:cxnLst/>
              <a:rect l="l" t="t" r="r" b="b"/>
              <a:pathLst>
                <a:path w="1355089"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A7A8A7"/>
              </a:solidFill>
            </a:ln>
          </p:spPr>
          <p:txBody>
            <a:bodyPr wrap="square" lIns="0" tIns="0" rIns="0" bIns="0" rtlCol="0"/>
            <a:lstStyle/>
            <a:p>
              <a:endParaRPr/>
            </a:p>
          </p:txBody>
        </p:sp>
        <p:sp>
          <p:nvSpPr>
            <p:cNvPr id="34" name="object 32">
              <a:extLst>
                <a:ext uri="{FF2B5EF4-FFF2-40B4-BE49-F238E27FC236}">
                  <a16:creationId xmlns:a16="http://schemas.microsoft.com/office/drawing/2014/main" id="{8F42BFF3-C27C-4B91-9473-91E790FA4349}"/>
                </a:ext>
              </a:extLst>
            </p:cNvPr>
            <p:cNvSpPr/>
            <p:nvPr/>
          </p:nvSpPr>
          <p:spPr>
            <a:xfrm>
              <a:off x="3296318" y="1781555"/>
              <a:ext cx="699515" cy="697991"/>
            </a:xfrm>
            <a:prstGeom prst="rect">
              <a:avLst/>
            </a:prstGeom>
            <a:blipFill>
              <a:blip r:embed="rId2" cstate="print"/>
              <a:stretch>
                <a:fillRect/>
              </a:stretch>
            </a:blipFill>
          </p:spPr>
          <p:txBody>
            <a:bodyPr wrap="square" lIns="0" tIns="0" rIns="0" bIns="0" rtlCol="0"/>
            <a:lstStyle/>
            <a:p>
              <a:endParaRPr/>
            </a:p>
          </p:txBody>
        </p:sp>
        <p:sp>
          <p:nvSpPr>
            <p:cNvPr id="35" name="object 33">
              <a:extLst>
                <a:ext uri="{FF2B5EF4-FFF2-40B4-BE49-F238E27FC236}">
                  <a16:creationId xmlns:a16="http://schemas.microsoft.com/office/drawing/2014/main" id="{7DFE1C10-5488-4823-B077-548E637711A3}"/>
                </a:ext>
              </a:extLst>
            </p:cNvPr>
            <p:cNvSpPr/>
            <p:nvPr/>
          </p:nvSpPr>
          <p:spPr>
            <a:xfrm>
              <a:off x="2834546" y="1572767"/>
              <a:ext cx="699515" cy="697991"/>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63515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
            <a:extLst>
              <a:ext uri="{C183D7F6-B498-43B3-948B-1728B52AA6E4}">
                <adec:decorative xmlns:adec="http://schemas.microsoft.com/office/drawing/2017/decorative" val="1"/>
              </a:ext>
            </a:extLst>
          </p:cNvPr>
          <p:cNvSpPr txBox="1">
            <a:spLocks/>
          </p:cNvSpPr>
          <p:nvPr/>
        </p:nvSpPr>
        <p:spPr>
          <a:xfrm>
            <a:off x="0" y="3352314"/>
            <a:ext cx="12192000" cy="3505686"/>
          </a:xfrm>
          <a:prstGeom prst="rect">
            <a:avLst/>
          </a:prstGeom>
          <a:solidFill>
            <a:schemeClr val="tx1"/>
          </a:solidFill>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800">
              <a:latin typeface="Montserrat" panose="00000500000000000000" pitchFamily="2" charset="0"/>
            </a:endParaRPr>
          </a:p>
        </p:txBody>
      </p:sp>
      <p:sp>
        <p:nvSpPr>
          <p:cNvPr id="4" name="TextBox 3"/>
          <p:cNvSpPr txBox="1"/>
          <p:nvPr/>
        </p:nvSpPr>
        <p:spPr>
          <a:xfrm>
            <a:off x="2876899" y="1625784"/>
            <a:ext cx="1057341" cy="687624"/>
          </a:xfrm>
          <a:prstGeom prst="rect">
            <a:avLst/>
          </a:prstGeom>
          <a:noFill/>
        </p:spPr>
        <p:txBody>
          <a:bodyPr wrap="none" lIns="0" rtlCol="0">
            <a:spAutoFit/>
          </a:bodyPr>
          <a:lstStyle/>
          <a:p>
            <a:pPr>
              <a:lnSpc>
                <a:spcPct val="80000"/>
              </a:lnSpc>
            </a:pPr>
            <a:r>
              <a:rPr lang="en-US" sz="4800" b="1" dirty="0">
                <a:solidFill>
                  <a:srgbClr val="2A706E"/>
                </a:solidFill>
                <a:latin typeface="+mj-lt"/>
                <a:ea typeface="Bebas Neue" charset="0"/>
                <a:cs typeface="Bebas Neue" charset="0"/>
              </a:rPr>
              <a:t>02.</a:t>
            </a:r>
          </a:p>
        </p:txBody>
      </p:sp>
      <p:sp>
        <p:nvSpPr>
          <p:cNvPr id="5" name="TextBox 4"/>
          <p:cNvSpPr txBox="1"/>
          <p:nvPr/>
        </p:nvSpPr>
        <p:spPr>
          <a:xfrm>
            <a:off x="2876899" y="2270213"/>
            <a:ext cx="5879174" cy="938719"/>
          </a:xfrm>
          <a:prstGeom prst="rect">
            <a:avLst/>
          </a:prstGeom>
          <a:noFill/>
        </p:spPr>
        <p:txBody>
          <a:bodyPr wrap="square" lIns="0" rtlCol="0">
            <a:spAutoFit/>
          </a:bodyPr>
          <a:lstStyle/>
          <a:p>
            <a:pPr>
              <a:spcBef>
                <a:spcPts val="600"/>
              </a:spcBef>
            </a:pPr>
            <a:r>
              <a:rPr lang="en-US" dirty="0">
                <a:solidFill>
                  <a:srgbClr val="2A706E"/>
                </a:solidFill>
                <a:latin typeface="+mj-lt"/>
                <a:ea typeface="Bebas Neue" charset="0"/>
                <a:cs typeface="Bebas Neue" charset="0"/>
              </a:rPr>
              <a:t>Gather evidence</a:t>
            </a:r>
          </a:p>
          <a:p>
            <a:pPr>
              <a:spcBef>
                <a:spcPts val="600"/>
              </a:spcBef>
            </a:pPr>
            <a:r>
              <a:rPr lang="en-US" sz="1600" spc="5" dirty="0">
                <a:solidFill>
                  <a:srgbClr val="19233E"/>
                </a:solidFill>
                <a:latin typeface="Montserrat"/>
                <a:cs typeface="Montserrat"/>
              </a:rPr>
              <a:t>To </a:t>
            </a:r>
            <a:r>
              <a:rPr lang="en-US" sz="1600" dirty="0">
                <a:solidFill>
                  <a:srgbClr val="19233E"/>
                </a:solidFill>
                <a:latin typeface="Montserrat"/>
                <a:cs typeface="Montserrat"/>
              </a:rPr>
              <a:t>prepare for planning, </a:t>
            </a:r>
            <a:r>
              <a:rPr lang="en-US" sz="1600" spc="5" dirty="0">
                <a:solidFill>
                  <a:srgbClr val="19233E"/>
                </a:solidFill>
                <a:latin typeface="Montserrat"/>
                <a:cs typeface="Montserrat"/>
              </a:rPr>
              <a:t>the </a:t>
            </a:r>
            <a:r>
              <a:rPr lang="en-US" sz="1600" dirty="0">
                <a:solidFill>
                  <a:srgbClr val="19233E"/>
                </a:solidFill>
                <a:latin typeface="Montserrat"/>
                <a:cs typeface="Montserrat"/>
              </a:rPr>
              <a:t>learning </a:t>
            </a:r>
            <a:r>
              <a:rPr lang="en-US" sz="1600" spc="5" dirty="0">
                <a:solidFill>
                  <a:srgbClr val="19233E"/>
                </a:solidFill>
                <a:latin typeface="Montserrat"/>
                <a:cs typeface="Montserrat"/>
              </a:rPr>
              <a:t>and </a:t>
            </a:r>
            <a:r>
              <a:rPr lang="en-US" sz="1600" dirty="0">
                <a:solidFill>
                  <a:srgbClr val="19233E"/>
                </a:solidFill>
                <a:latin typeface="Montserrat"/>
                <a:cs typeface="Montserrat"/>
              </a:rPr>
              <a:t>support team may gather existing</a:t>
            </a:r>
            <a:r>
              <a:rPr lang="en-US" sz="1600" spc="-80" dirty="0">
                <a:solidFill>
                  <a:srgbClr val="19233E"/>
                </a:solidFill>
                <a:latin typeface="Montserrat"/>
                <a:cs typeface="Montserrat"/>
              </a:rPr>
              <a:t> </a:t>
            </a:r>
            <a:r>
              <a:rPr lang="en-US" sz="1600" dirty="0">
                <a:solidFill>
                  <a:srgbClr val="19233E"/>
                </a:solidFill>
                <a:latin typeface="Montserrat"/>
                <a:cs typeface="Montserrat"/>
              </a:rPr>
              <a:t>student reports </a:t>
            </a:r>
            <a:r>
              <a:rPr lang="en-US" sz="1600" spc="5" dirty="0">
                <a:solidFill>
                  <a:srgbClr val="19233E"/>
                </a:solidFill>
                <a:latin typeface="Montserrat"/>
                <a:cs typeface="Montserrat"/>
              </a:rPr>
              <a:t>and</a:t>
            </a:r>
            <a:r>
              <a:rPr lang="en-US" sz="1600" spc="-40" dirty="0">
                <a:solidFill>
                  <a:srgbClr val="19233E"/>
                </a:solidFill>
                <a:latin typeface="Montserrat"/>
                <a:cs typeface="Montserrat"/>
              </a:rPr>
              <a:t> </a:t>
            </a:r>
            <a:r>
              <a:rPr lang="en-US" sz="1600" dirty="0">
                <a:solidFill>
                  <a:srgbClr val="19233E"/>
                </a:solidFill>
                <a:latin typeface="Montserrat"/>
                <a:cs typeface="Montserrat"/>
              </a:rPr>
              <a:t>records</a:t>
            </a:r>
            <a:endParaRPr lang="en-US" sz="1600" dirty="0">
              <a:latin typeface="Montserrat"/>
              <a:cs typeface="Montserrat"/>
            </a:endParaRP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910379" y="3354093"/>
            <a:ext cx="76794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C183D7F6-B498-43B3-948B-1728B52AA6E4}">
                <adec:decorative xmlns:adec="http://schemas.microsoft.com/office/drawing/2017/decorative" val="0"/>
              </a:ext>
            </a:extLst>
          </p:cNvPr>
          <p:cNvSpPr txBox="1"/>
          <p:nvPr/>
        </p:nvSpPr>
        <p:spPr>
          <a:xfrm>
            <a:off x="926474" y="3700633"/>
            <a:ext cx="7016799" cy="1785104"/>
          </a:xfrm>
          <a:prstGeom prst="rect">
            <a:avLst/>
          </a:prstGeom>
          <a:noFill/>
        </p:spPr>
        <p:txBody>
          <a:bodyPr wrap="square" lIns="0" tIns="0" rIns="91440" bIns="0" rtlCol="0">
            <a:spAutoFit/>
          </a:bodyPr>
          <a:lstStyle/>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recent school reports</a:t>
            </a:r>
          </a:p>
          <a:p>
            <a:pPr marL="297815" marR="82804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Record of School Achievement</a:t>
            </a:r>
          </a:p>
          <a:p>
            <a:pPr marL="29845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VET records</a:t>
            </a:r>
          </a:p>
          <a:p>
            <a:pPr marL="297815" marR="5080"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work experience documents, including work placement forms and records of adjustments needed to support placements</a:t>
            </a:r>
          </a:p>
          <a:p>
            <a:pPr marL="297815" marR="499745" indent="-285750">
              <a:lnSpc>
                <a:spcPct val="100000"/>
              </a:lnSpc>
              <a:spcBef>
                <a:spcPts val="600"/>
              </a:spcBef>
              <a:buFont typeface="Arial" panose="020B0604020202020204" pitchFamily="34" charset="0"/>
              <a:buChar char="•"/>
            </a:pPr>
            <a:r>
              <a:rPr lang="en-US" sz="1600" dirty="0">
                <a:solidFill>
                  <a:schemeClr val="bg1"/>
                </a:solidFill>
                <a:latin typeface="Montserrat" panose="02000505000000020004" pitchFamily="2" charset="0"/>
                <a:cs typeface="Calibri"/>
              </a:rPr>
              <a:t>previous education or transition plans</a:t>
            </a:r>
          </a:p>
        </p:txBody>
      </p:sp>
      <p:sp>
        <p:nvSpPr>
          <p:cNvPr id="28" name="Title 1">
            <a:extLst>
              <a:ext uri="{FF2B5EF4-FFF2-40B4-BE49-F238E27FC236}">
                <a16:creationId xmlns:a16="http://schemas.microsoft.com/office/drawing/2014/main" id="{9FB85F80-ACD7-41E8-8AB9-40B9548F20EA}"/>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Transition planning </a:t>
            </a:r>
            <a:r>
              <a:rPr lang="en-US" dirty="0">
                <a:latin typeface="Montserrat ExtraBold" panose="00000900000000000000" pitchFamily="2" charset="0"/>
                <a:ea typeface="+mn-ea"/>
                <a:cs typeface="+mn-cs"/>
              </a:rPr>
              <a:t>process</a:t>
            </a:r>
          </a:p>
        </p:txBody>
      </p:sp>
      <p:grpSp>
        <p:nvGrpSpPr>
          <p:cNvPr id="15" name="Group 14">
            <a:extLst>
              <a:ext uri="{FF2B5EF4-FFF2-40B4-BE49-F238E27FC236}">
                <a16:creationId xmlns:a16="http://schemas.microsoft.com/office/drawing/2014/main" id="{484BEF4C-E43D-408F-B392-3D5415724AC4}"/>
              </a:ext>
            </a:extLst>
          </p:cNvPr>
          <p:cNvGrpSpPr/>
          <p:nvPr/>
        </p:nvGrpSpPr>
        <p:grpSpPr>
          <a:xfrm>
            <a:off x="926474" y="1522154"/>
            <a:ext cx="1656000" cy="1656000"/>
            <a:chOff x="3074670" y="1338833"/>
            <a:chExt cx="1355090" cy="1356360"/>
          </a:xfrm>
        </p:grpSpPr>
        <p:sp>
          <p:nvSpPr>
            <p:cNvPr id="16" name="object 24">
              <a:extLst>
                <a:ext uri="{FF2B5EF4-FFF2-40B4-BE49-F238E27FC236}">
                  <a16:creationId xmlns:a16="http://schemas.microsoft.com/office/drawing/2014/main" id="{99514D1F-F1E8-45CD-9673-D3BD3598FACA}"/>
                </a:ext>
              </a:extLst>
            </p:cNvPr>
            <p:cNvSpPr/>
            <p:nvPr/>
          </p:nvSpPr>
          <p:spPr>
            <a:xfrm>
              <a:off x="3074670" y="1338833"/>
              <a:ext cx="1355090" cy="1356360"/>
            </a:xfrm>
            <a:custGeom>
              <a:avLst/>
              <a:gdLst/>
              <a:ahLst/>
              <a:cxnLst/>
              <a:rect l="l" t="t" r="r" b="b"/>
              <a:pathLst>
                <a:path w="1355089"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A7A8A7"/>
              </a:solidFill>
            </a:ln>
          </p:spPr>
          <p:txBody>
            <a:bodyPr wrap="square" lIns="0" tIns="0" rIns="0" bIns="0" rtlCol="0"/>
            <a:lstStyle/>
            <a:p>
              <a:endParaRPr/>
            </a:p>
          </p:txBody>
        </p:sp>
        <p:sp>
          <p:nvSpPr>
            <p:cNvPr id="17" name="object 25">
              <a:extLst>
                <a:ext uri="{FF2B5EF4-FFF2-40B4-BE49-F238E27FC236}">
                  <a16:creationId xmlns:a16="http://schemas.microsoft.com/office/drawing/2014/main" id="{2D11BFFF-42E4-44F4-B095-5764113B2E4E}"/>
                </a:ext>
              </a:extLst>
            </p:cNvPr>
            <p:cNvSpPr/>
            <p:nvPr/>
          </p:nvSpPr>
          <p:spPr>
            <a:xfrm>
              <a:off x="3336035" y="1615440"/>
              <a:ext cx="812279" cy="812291"/>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508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
            <a:extLst>
              <a:ext uri="{C183D7F6-B498-43B3-948B-1728B52AA6E4}">
                <adec:decorative xmlns:adec="http://schemas.microsoft.com/office/drawing/2017/decorative" val="1"/>
              </a:ext>
            </a:extLst>
          </p:cNvPr>
          <p:cNvSpPr txBox="1">
            <a:spLocks/>
          </p:cNvSpPr>
          <p:nvPr/>
        </p:nvSpPr>
        <p:spPr>
          <a:xfrm>
            <a:off x="0" y="3352314"/>
            <a:ext cx="12192000" cy="3505686"/>
          </a:xfrm>
          <a:prstGeom prst="rect">
            <a:avLst/>
          </a:prstGeom>
          <a:solidFill>
            <a:schemeClr val="tx1"/>
          </a:solidFill>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800">
              <a:latin typeface="Montserrat" panose="00000500000000000000" pitchFamily="2" charset="0"/>
            </a:endParaRPr>
          </a:p>
        </p:txBody>
      </p:sp>
      <p:sp>
        <p:nvSpPr>
          <p:cNvPr id="4" name="TextBox 3"/>
          <p:cNvSpPr txBox="1"/>
          <p:nvPr/>
        </p:nvSpPr>
        <p:spPr>
          <a:xfrm>
            <a:off x="2876899" y="1625784"/>
            <a:ext cx="1057341" cy="687624"/>
          </a:xfrm>
          <a:prstGeom prst="rect">
            <a:avLst/>
          </a:prstGeom>
          <a:noFill/>
        </p:spPr>
        <p:txBody>
          <a:bodyPr wrap="none" lIns="0" rtlCol="0">
            <a:spAutoFit/>
          </a:bodyPr>
          <a:lstStyle/>
          <a:p>
            <a:pPr>
              <a:lnSpc>
                <a:spcPct val="80000"/>
              </a:lnSpc>
            </a:pPr>
            <a:r>
              <a:rPr lang="en-US" sz="4800" b="1" dirty="0">
                <a:solidFill>
                  <a:srgbClr val="709E2E"/>
                </a:solidFill>
                <a:latin typeface="+mj-lt"/>
                <a:ea typeface="Bebas Neue" charset="0"/>
                <a:cs typeface="Bebas Neue" charset="0"/>
              </a:rPr>
              <a:t>03.</a:t>
            </a:r>
          </a:p>
        </p:txBody>
      </p:sp>
      <p:sp>
        <p:nvSpPr>
          <p:cNvPr id="5" name="TextBox 4"/>
          <p:cNvSpPr txBox="1"/>
          <p:nvPr/>
        </p:nvSpPr>
        <p:spPr>
          <a:xfrm>
            <a:off x="2876899" y="2270213"/>
            <a:ext cx="5524151" cy="938719"/>
          </a:xfrm>
          <a:prstGeom prst="rect">
            <a:avLst/>
          </a:prstGeom>
          <a:noFill/>
        </p:spPr>
        <p:txBody>
          <a:bodyPr wrap="square" lIns="0" rtlCol="0">
            <a:spAutoFit/>
          </a:bodyPr>
          <a:lstStyle/>
          <a:p>
            <a:pPr>
              <a:spcBef>
                <a:spcPts val="600"/>
              </a:spcBef>
            </a:pPr>
            <a:r>
              <a:rPr lang="en-US" dirty="0">
                <a:solidFill>
                  <a:srgbClr val="709E2E"/>
                </a:solidFill>
                <a:latin typeface="+mj-lt"/>
                <a:ea typeface="Bebas Neue" charset="0"/>
                <a:cs typeface="Bebas Neue" charset="0"/>
              </a:rPr>
              <a:t>Schedule meetings</a:t>
            </a:r>
          </a:p>
          <a:p>
            <a:pPr marL="12065" marR="5080">
              <a:lnSpc>
                <a:spcPct val="100000"/>
              </a:lnSpc>
              <a:spcBef>
                <a:spcPts val="600"/>
              </a:spcBef>
            </a:pPr>
            <a:r>
              <a:rPr lang="en-US" sz="1600" spc="5" dirty="0">
                <a:solidFill>
                  <a:srgbClr val="19233E"/>
                </a:solidFill>
                <a:latin typeface="Montserrat"/>
                <a:cs typeface="Montserrat"/>
              </a:rPr>
              <a:t>The </a:t>
            </a:r>
            <a:r>
              <a:rPr lang="en-US" sz="1600" dirty="0">
                <a:solidFill>
                  <a:srgbClr val="19233E"/>
                </a:solidFill>
                <a:latin typeface="Montserrat"/>
                <a:cs typeface="Montserrat"/>
              </a:rPr>
              <a:t>learning </a:t>
            </a:r>
            <a:r>
              <a:rPr lang="en-US" sz="1600" spc="5" dirty="0">
                <a:solidFill>
                  <a:srgbClr val="19233E"/>
                </a:solidFill>
                <a:latin typeface="Montserrat"/>
                <a:cs typeface="Montserrat"/>
              </a:rPr>
              <a:t>and</a:t>
            </a:r>
            <a:r>
              <a:rPr lang="en-US" sz="1600" spc="-110" dirty="0">
                <a:solidFill>
                  <a:srgbClr val="19233E"/>
                </a:solidFill>
                <a:latin typeface="Montserrat"/>
                <a:cs typeface="Montserrat"/>
              </a:rPr>
              <a:t> </a:t>
            </a:r>
            <a:r>
              <a:rPr lang="en-US" sz="1600" dirty="0">
                <a:solidFill>
                  <a:srgbClr val="19233E"/>
                </a:solidFill>
                <a:latin typeface="Montserrat"/>
                <a:cs typeface="Montserrat"/>
              </a:rPr>
              <a:t>support team coordinates collaborative </a:t>
            </a:r>
            <a:r>
              <a:rPr lang="en-US" sz="1600" spc="5" dirty="0">
                <a:solidFill>
                  <a:srgbClr val="19233E"/>
                </a:solidFill>
                <a:latin typeface="Montserrat"/>
                <a:cs typeface="Montserrat"/>
              </a:rPr>
              <a:t>planning </a:t>
            </a:r>
            <a:r>
              <a:rPr lang="en-US" sz="1600" dirty="0">
                <a:solidFill>
                  <a:srgbClr val="19233E"/>
                </a:solidFill>
                <a:latin typeface="Montserrat"/>
                <a:cs typeface="Montserrat"/>
              </a:rPr>
              <a:t>meetings</a:t>
            </a:r>
            <a:endParaRPr lang="en-US" sz="1600" dirty="0">
              <a:latin typeface="Montserrat"/>
              <a:cs typeface="Montserrat"/>
            </a:endParaRP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910379" y="3354093"/>
            <a:ext cx="645100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C183D7F6-B498-43B3-948B-1728B52AA6E4}">
                <adec:decorative xmlns:adec="http://schemas.microsoft.com/office/drawing/2017/decorative" val="0"/>
              </a:ext>
            </a:extLst>
          </p:cNvPr>
          <p:cNvSpPr txBox="1"/>
          <p:nvPr/>
        </p:nvSpPr>
        <p:spPr>
          <a:xfrm>
            <a:off x="926474" y="3700633"/>
            <a:ext cx="8300653" cy="2108269"/>
          </a:xfrm>
          <a:prstGeom prst="rect">
            <a:avLst/>
          </a:prstGeom>
          <a:noFill/>
        </p:spPr>
        <p:txBody>
          <a:bodyPr wrap="square" lIns="0" tIns="0" rIns="91440" bIns="0" rtlCol="0">
            <a:spAutoFit/>
          </a:bodyPr>
          <a:lstStyle/>
          <a:p>
            <a:pPr marL="12700" marR="5080">
              <a:lnSpc>
                <a:spcPct val="100000"/>
              </a:lnSpc>
              <a:spcBef>
                <a:spcPts val="600"/>
              </a:spcBef>
            </a:pPr>
            <a:r>
              <a:rPr lang="en-US" sz="1600" b="1" dirty="0">
                <a:solidFill>
                  <a:srgbClr val="FFFFFF"/>
                </a:solidFill>
                <a:latin typeface="Montserrat" panose="02000505000000020004" pitchFamily="2" charset="0"/>
                <a:cs typeface="Calibri"/>
              </a:rPr>
              <a:t>Collaborative planning meetings may involve:</a:t>
            </a:r>
          </a:p>
          <a:p>
            <a:pPr marL="298450" indent="-285750">
              <a:lnSpc>
                <a:spcPct val="100000"/>
              </a:lnSpc>
              <a:spcBef>
                <a:spcPts val="600"/>
              </a:spcBef>
              <a:buFont typeface="Arial" panose="020B0604020202020204" pitchFamily="34" charset="0"/>
              <a:buChar char="•"/>
            </a:pPr>
            <a:r>
              <a:rPr lang="en-US" sz="1600" dirty="0">
                <a:solidFill>
                  <a:srgbClr val="FFFFFF"/>
                </a:solidFill>
                <a:latin typeface="Montserrat" panose="02000505000000020004" pitchFamily="2" charset="0"/>
                <a:cs typeface="Calibri"/>
              </a:rPr>
              <a:t>the student and their family</a:t>
            </a:r>
          </a:p>
          <a:p>
            <a:pPr marL="298450" indent="-285750">
              <a:lnSpc>
                <a:spcPct val="100000"/>
              </a:lnSpc>
              <a:spcBef>
                <a:spcPts val="600"/>
              </a:spcBef>
              <a:buFont typeface="Arial" panose="020B0604020202020204" pitchFamily="34" charset="0"/>
              <a:buChar char="•"/>
            </a:pPr>
            <a:r>
              <a:rPr lang="en-US" sz="1600" dirty="0">
                <a:solidFill>
                  <a:srgbClr val="FFFFFF"/>
                </a:solidFill>
                <a:latin typeface="Montserrat" panose="02000505000000020004" pitchFamily="2" charset="0"/>
                <a:cs typeface="Calibri"/>
              </a:rPr>
              <a:t>support teacher transition (NSW public schools only)</a:t>
            </a:r>
          </a:p>
          <a:p>
            <a:pPr marL="298450" indent="-285750">
              <a:lnSpc>
                <a:spcPct val="100000"/>
              </a:lnSpc>
              <a:spcBef>
                <a:spcPts val="600"/>
              </a:spcBef>
              <a:buFont typeface="Arial" panose="020B0604020202020204" pitchFamily="34" charset="0"/>
              <a:buChar char="•"/>
            </a:pPr>
            <a:r>
              <a:rPr lang="en-US" sz="1600" dirty="0">
                <a:solidFill>
                  <a:srgbClr val="FFFFFF"/>
                </a:solidFill>
                <a:latin typeface="Montserrat" panose="02000505000000020004" pitchFamily="2" charset="0"/>
                <a:cs typeface="Calibri"/>
              </a:rPr>
              <a:t>head teacher support</a:t>
            </a:r>
          </a:p>
          <a:p>
            <a:pPr marL="297815" marR="5080" indent="-285750">
              <a:lnSpc>
                <a:spcPct val="100000"/>
              </a:lnSpc>
              <a:spcBef>
                <a:spcPts val="600"/>
              </a:spcBef>
              <a:buFont typeface="Arial" panose="020B0604020202020204" pitchFamily="34" charset="0"/>
              <a:buChar char="•"/>
            </a:pPr>
            <a:r>
              <a:rPr lang="en-US" sz="1600" dirty="0">
                <a:solidFill>
                  <a:srgbClr val="FFFFFF"/>
                </a:solidFill>
                <a:latin typeface="Montserrat" panose="02000505000000020004" pitchFamily="2" charset="0"/>
                <a:cs typeface="Calibri"/>
              </a:rPr>
              <a:t>other school personnel (e.g. learning and support teacher, school counsellor, year advisor, careers advisor, class teacher, transition advisor)</a:t>
            </a:r>
          </a:p>
          <a:p>
            <a:pPr marL="297815" marR="38735" indent="-285750">
              <a:lnSpc>
                <a:spcPct val="100000"/>
              </a:lnSpc>
              <a:spcBef>
                <a:spcPts val="600"/>
              </a:spcBef>
              <a:buFont typeface="Arial" panose="020B0604020202020204" pitchFamily="34" charset="0"/>
              <a:buChar char="•"/>
            </a:pPr>
            <a:r>
              <a:rPr lang="en-US" sz="1600" dirty="0">
                <a:solidFill>
                  <a:srgbClr val="FFFFFF"/>
                </a:solidFill>
                <a:latin typeface="Montserrat" panose="02000505000000020004" pitchFamily="2" charset="0"/>
                <a:cs typeface="Calibri"/>
              </a:rPr>
              <a:t>government and non-government providers where appropriate</a:t>
            </a:r>
          </a:p>
        </p:txBody>
      </p:sp>
      <p:sp>
        <p:nvSpPr>
          <p:cNvPr id="28" name="Title 1">
            <a:extLst>
              <a:ext uri="{FF2B5EF4-FFF2-40B4-BE49-F238E27FC236}">
                <a16:creationId xmlns:a16="http://schemas.microsoft.com/office/drawing/2014/main" id="{9FB85F80-ACD7-41E8-8AB9-40B9548F20EA}"/>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Transition planning </a:t>
            </a:r>
            <a:r>
              <a:rPr lang="en-US" dirty="0">
                <a:latin typeface="Montserrat ExtraBold" panose="00000900000000000000" pitchFamily="2" charset="0"/>
                <a:ea typeface="+mn-ea"/>
                <a:cs typeface="+mn-cs"/>
              </a:rPr>
              <a:t>process</a:t>
            </a:r>
          </a:p>
        </p:txBody>
      </p:sp>
      <p:grpSp>
        <p:nvGrpSpPr>
          <p:cNvPr id="18" name="Group 17">
            <a:extLst>
              <a:ext uri="{FF2B5EF4-FFF2-40B4-BE49-F238E27FC236}">
                <a16:creationId xmlns:a16="http://schemas.microsoft.com/office/drawing/2014/main" id="{B867445C-6F86-4062-9608-DF2DDA27F0FF}"/>
              </a:ext>
            </a:extLst>
          </p:cNvPr>
          <p:cNvGrpSpPr/>
          <p:nvPr/>
        </p:nvGrpSpPr>
        <p:grpSpPr>
          <a:xfrm>
            <a:off x="910379" y="1522154"/>
            <a:ext cx="1656000" cy="1656000"/>
            <a:chOff x="5420105" y="1338833"/>
            <a:chExt cx="1355090" cy="1356360"/>
          </a:xfrm>
        </p:grpSpPr>
        <p:sp>
          <p:nvSpPr>
            <p:cNvPr id="19" name="object 27">
              <a:extLst>
                <a:ext uri="{FF2B5EF4-FFF2-40B4-BE49-F238E27FC236}">
                  <a16:creationId xmlns:a16="http://schemas.microsoft.com/office/drawing/2014/main" id="{02808232-D529-45D2-BA1E-931B3B08B929}"/>
                </a:ext>
              </a:extLst>
            </p:cNvPr>
            <p:cNvSpPr/>
            <p:nvPr/>
          </p:nvSpPr>
          <p:spPr>
            <a:xfrm>
              <a:off x="5420105" y="1338833"/>
              <a:ext cx="1355090" cy="1356360"/>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A7A8A7"/>
              </a:solidFill>
            </a:ln>
          </p:spPr>
          <p:txBody>
            <a:bodyPr wrap="square" lIns="0" tIns="0" rIns="0" bIns="0" rtlCol="0"/>
            <a:lstStyle/>
            <a:p>
              <a:endParaRPr/>
            </a:p>
          </p:txBody>
        </p:sp>
        <p:sp>
          <p:nvSpPr>
            <p:cNvPr id="20" name="object 28">
              <a:extLst>
                <a:ext uri="{FF2B5EF4-FFF2-40B4-BE49-F238E27FC236}">
                  <a16:creationId xmlns:a16="http://schemas.microsoft.com/office/drawing/2014/main" id="{C18A46A1-F4AD-47D4-9DC5-22DE5CAACAEE}"/>
                </a:ext>
              </a:extLst>
            </p:cNvPr>
            <p:cNvSpPr/>
            <p:nvPr/>
          </p:nvSpPr>
          <p:spPr>
            <a:xfrm>
              <a:off x="5693663" y="1597152"/>
              <a:ext cx="801623" cy="80162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25326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
            <a:extLst>
              <a:ext uri="{C183D7F6-B498-43B3-948B-1728B52AA6E4}">
                <adec:decorative xmlns:adec="http://schemas.microsoft.com/office/drawing/2017/decorative" val="1"/>
              </a:ext>
            </a:extLst>
          </p:cNvPr>
          <p:cNvSpPr txBox="1">
            <a:spLocks/>
          </p:cNvSpPr>
          <p:nvPr/>
        </p:nvSpPr>
        <p:spPr>
          <a:xfrm>
            <a:off x="0" y="3352314"/>
            <a:ext cx="12192000" cy="3505686"/>
          </a:xfrm>
          <a:prstGeom prst="rect">
            <a:avLst/>
          </a:prstGeom>
          <a:solidFill>
            <a:schemeClr val="tx1"/>
          </a:solidFill>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800">
              <a:latin typeface="Montserrat" panose="00000500000000000000" pitchFamily="2" charset="0"/>
            </a:endParaRPr>
          </a:p>
        </p:txBody>
      </p:sp>
      <p:sp>
        <p:nvSpPr>
          <p:cNvPr id="4" name="TextBox 3"/>
          <p:cNvSpPr txBox="1"/>
          <p:nvPr/>
        </p:nvSpPr>
        <p:spPr>
          <a:xfrm>
            <a:off x="2876899" y="1625784"/>
            <a:ext cx="1119858" cy="687624"/>
          </a:xfrm>
          <a:prstGeom prst="rect">
            <a:avLst/>
          </a:prstGeom>
          <a:noFill/>
        </p:spPr>
        <p:txBody>
          <a:bodyPr wrap="none" lIns="0" rtlCol="0">
            <a:spAutoFit/>
          </a:bodyPr>
          <a:lstStyle/>
          <a:p>
            <a:pPr>
              <a:lnSpc>
                <a:spcPct val="80000"/>
              </a:lnSpc>
            </a:pPr>
            <a:r>
              <a:rPr lang="en-US" sz="4800" b="1" dirty="0">
                <a:solidFill>
                  <a:srgbClr val="00528D"/>
                </a:solidFill>
                <a:latin typeface="+mj-lt"/>
                <a:ea typeface="Bebas Neue" charset="0"/>
                <a:cs typeface="Bebas Neue" charset="0"/>
              </a:rPr>
              <a:t>04.</a:t>
            </a:r>
          </a:p>
        </p:txBody>
      </p:sp>
      <p:sp>
        <p:nvSpPr>
          <p:cNvPr id="5" name="TextBox 4"/>
          <p:cNvSpPr txBox="1"/>
          <p:nvPr/>
        </p:nvSpPr>
        <p:spPr>
          <a:xfrm>
            <a:off x="2876898" y="2270213"/>
            <a:ext cx="6922883" cy="938719"/>
          </a:xfrm>
          <a:prstGeom prst="rect">
            <a:avLst/>
          </a:prstGeom>
          <a:noFill/>
        </p:spPr>
        <p:txBody>
          <a:bodyPr wrap="square" lIns="0" rtlCol="0">
            <a:spAutoFit/>
          </a:bodyPr>
          <a:lstStyle/>
          <a:p>
            <a:pPr>
              <a:spcBef>
                <a:spcPts val="600"/>
              </a:spcBef>
            </a:pPr>
            <a:r>
              <a:rPr lang="en-US" dirty="0">
                <a:solidFill>
                  <a:srgbClr val="00528D"/>
                </a:solidFill>
                <a:latin typeface="+mj-lt"/>
                <a:ea typeface="Bebas Neue" charset="0"/>
                <a:cs typeface="Bebas Neue" charset="0"/>
              </a:rPr>
              <a:t>Hold meetings</a:t>
            </a:r>
          </a:p>
          <a:p>
            <a:pPr marL="12700" marR="5080">
              <a:lnSpc>
                <a:spcPct val="100000"/>
              </a:lnSpc>
              <a:spcBef>
                <a:spcPts val="600"/>
              </a:spcBef>
            </a:pPr>
            <a:r>
              <a:rPr lang="en-US" sz="1600" dirty="0">
                <a:solidFill>
                  <a:srgbClr val="19233E"/>
                </a:solidFill>
                <a:latin typeface="Montserrat"/>
                <a:cs typeface="Montserrat"/>
              </a:rPr>
              <a:t>Transition </a:t>
            </a:r>
            <a:r>
              <a:rPr lang="en-US" sz="1600" spc="5" dirty="0">
                <a:solidFill>
                  <a:srgbClr val="19233E"/>
                </a:solidFill>
                <a:latin typeface="Montserrat"/>
                <a:cs typeface="Montserrat"/>
              </a:rPr>
              <a:t>planning </a:t>
            </a:r>
            <a:r>
              <a:rPr lang="en-US" sz="1600" dirty="0">
                <a:solidFill>
                  <a:srgbClr val="19233E"/>
                </a:solidFill>
                <a:latin typeface="Montserrat"/>
                <a:cs typeface="Montserrat"/>
              </a:rPr>
              <a:t>meetings will be ongoing throughout</a:t>
            </a:r>
            <a:r>
              <a:rPr lang="en-US" sz="1600" spc="-70" dirty="0">
                <a:solidFill>
                  <a:srgbClr val="19233E"/>
                </a:solidFill>
                <a:latin typeface="Montserrat"/>
                <a:cs typeface="Montserrat"/>
              </a:rPr>
              <a:t> </a:t>
            </a:r>
            <a:r>
              <a:rPr lang="en-US" sz="1600" spc="5" dirty="0">
                <a:solidFill>
                  <a:srgbClr val="19233E"/>
                </a:solidFill>
                <a:latin typeface="Montserrat"/>
                <a:cs typeface="Montserrat"/>
              </a:rPr>
              <a:t>the </a:t>
            </a:r>
            <a:r>
              <a:rPr lang="en-US" sz="1600" dirty="0">
                <a:solidFill>
                  <a:srgbClr val="19233E"/>
                </a:solidFill>
                <a:latin typeface="Montserrat"/>
                <a:cs typeface="Montserrat"/>
              </a:rPr>
              <a:t>year. Planning, goal setting</a:t>
            </a:r>
            <a:r>
              <a:rPr lang="en-US" sz="1600" spc="-80" dirty="0">
                <a:solidFill>
                  <a:srgbClr val="19233E"/>
                </a:solidFill>
                <a:latin typeface="Montserrat"/>
                <a:cs typeface="Montserrat"/>
              </a:rPr>
              <a:t> </a:t>
            </a:r>
            <a:r>
              <a:rPr lang="en-US" sz="1600" spc="5" dirty="0">
                <a:solidFill>
                  <a:srgbClr val="19233E"/>
                </a:solidFill>
                <a:latin typeface="Montserrat"/>
                <a:cs typeface="Montserrat"/>
              </a:rPr>
              <a:t>and </a:t>
            </a:r>
            <a:r>
              <a:rPr lang="en-US" sz="1600" dirty="0">
                <a:solidFill>
                  <a:srgbClr val="19233E"/>
                </a:solidFill>
                <a:latin typeface="Montserrat"/>
                <a:cs typeface="Montserrat"/>
              </a:rPr>
              <a:t>evidence should be</a:t>
            </a:r>
            <a:r>
              <a:rPr lang="en-US" sz="1600" spc="-85" dirty="0">
                <a:solidFill>
                  <a:srgbClr val="19233E"/>
                </a:solidFill>
                <a:latin typeface="Montserrat"/>
                <a:cs typeface="Montserrat"/>
              </a:rPr>
              <a:t> </a:t>
            </a:r>
            <a:r>
              <a:rPr lang="en-US" sz="1600" dirty="0">
                <a:solidFill>
                  <a:srgbClr val="19233E"/>
                </a:solidFill>
                <a:latin typeface="Montserrat"/>
                <a:cs typeface="Montserrat"/>
              </a:rPr>
              <a:t>documented</a:t>
            </a:r>
            <a:endParaRPr lang="en-US" sz="1600" dirty="0">
              <a:latin typeface="Montserrat"/>
              <a:cs typeface="Montserrat"/>
            </a:endParaRP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910379" y="3354093"/>
            <a:ext cx="86954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9FB85F80-ACD7-41E8-8AB9-40B9548F20EA}"/>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Transition planning </a:t>
            </a:r>
            <a:r>
              <a:rPr lang="en-US" dirty="0">
                <a:latin typeface="Montserrat ExtraBold" panose="00000900000000000000" pitchFamily="2" charset="0"/>
                <a:ea typeface="+mn-ea"/>
                <a:cs typeface="+mn-cs"/>
              </a:rPr>
              <a:t>process</a:t>
            </a:r>
          </a:p>
        </p:txBody>
      </p:sp>
      <p:grpSp>
        <p:nvGrpSpPr>
          <p:cNvPr id="15" name="Group 14">
            <a:extLst>
              <a:ext uri="{FF2B5EF4-FFF2-40B4-BE49-F238E27FC236}">
                <a16:creationId xmlns:a16="http://schemas.microsoft.com/office/drawing/2014/main" id="{0B8F0E0E-4397-49CC-A34A-9AA490A824CC}"/>
              </a:ext>
            </a:extLst>
          </p:cNvPr>
          <p:cNvGrpSpPr/>
          <p:nvPr/>
        </p:nvGrpSpPr>
        <p:grpSpPr>
          <a:xfrm>
            <a:off x="926474" y="1522154"/>
            <a:ext cx="1656000" cy="1656000"/>
            <a:chOff x="7767066" y="1338833"/>
            <a:chExt cx="1356360" cy="1356360"/>
          </a:xfrm>
        </p:grpSpPr>
        <p:sp>
          <p:nvSpPr>
            <p:cNvPr id="16" name="object 36">
              <a:extLst>
                <a:ext uri="{FF2B5EF4-FFF2-40B4-BE49-F238E27FC236}">
                  <a16:creationId xmlns:a16="http://schemas.microsoft.com/office/drawing/2014/main" id="{5451972F-5036-41D7-98DA-8271ABBA72DF}"/>
                </a:ext>
              </a:extLst>
            </p:cNvPr>
            <p:cNvSpPr/>
            <p:nvPr/>
          </p:nvSpPr>
          <p:spPr>
            <a:xfrm>
              <a:off x="7767066" y="1338833"/>
              <a:ext cx="1356360" cy="1356360"/>
            </a:xfrm>
            <a:custGeom>
              <a:avLst/>
              <a:gdLst/>
              <a:ahLst/>
              <a:cxnLst/>
              <a:rect l="l" t="t" r="r" b="b"/>
              <a:pathLst>
                <a:path w="1356359" h="1356360">
                  <a:moveTo>
                    <a:pt x="0" y="678179"/>
                  </a:moveTo>
                  <a:lnTo>
                    <a:pt x="1702" y="629747"/>
                  </a:lnTo>
                  <a:lnTo>
                    <a:pt x="6734" y="582233"/>
                  </a:lnTo>
                  <a:lnTo>
                    <a:pt x="14980" y="535753"/>
                  </a:lnTo>
                  <a:lnTo>
                    <a:pt x="26326" y="490422"/>
                  </a:lnTo>
                  <a:lnTo>
                    <a:pt x="40657" y="446354"/>
                  </a:lnTo>
                  <a:lnTo>
                    <a:pt x="57857" y="403664"/>
                  </a:lnTo>
                  <a:lnTo>
                    <a:pt x="77813" y="362468"/>
                  </a:lnTo>
                  <a:lnTo>
                    <a:pt x="100409" y="322878"/>
                  </a:lnTo>
                  <a:lnTo>
                    <a:pt x="125532" y="285012"/>
                  </a:lnTo>
                  <a:lnTo>
                    <a:pt x="153065" y="248982"/>
                  </a:lnTo>
                  <a:lnTo>
                    <a:pt x="182894" y="214905"/>
                  </a:lnTo>
                  <a:lnTo>
                    <a:pt x="214905" y="182894"/>
                  </a:lnTo>
                  <a:lnTo>
                    <a:pt x="248982" y="153065"/>
                  </a:lnTo>
                  <a:lnTo>
                    <a:pt x="285012" y="125532"/>
                  </a:lnTo>
                  <a:lnTo>
                    <a:pt x="322878" y="100409"/>
                  </a:lnTo>
                  <a:lnTo>
                    <a:pt x="362468" y="77813"/>
                  </a:lnTo>
                  <a:lnTo>
                    <a:pt x="403664" y="57857"/>
                  </a:lnTo>
                  <a:lnTo>
                    <a:pt x="446354" y="40657"/>
                  </a:lnTo>
                  <a:lnTo>
                    <a:pt x="490422" y="26326"/>
                  </a:lnTo>
                  <a:lnTo>
                    <a:pt x="535753" y="14980"/>
                  </a:lnTo>
                  <a:lnTo>
                    <a:pt x="582233" y="6734"/>
                  </a:lnTo>
                  <a:lnTo>
                    <a:pt x="629747" y="1702"/>
                  </a:lnTo>
                  <a:lnTo>
                    <a:pt x="678180" y="0"/>
                  </a:lnTo>
                  <a:lnTo>
                    <a:pt x="726612" y="1702"/>
                  </a:lnTo>
                  <a:lnTo>
                    <a:pt x="774126" y="6734"/>
                  </a:lnTo>
                  <a:lnTo>
                    <a:pt x="820606" y="14980"/>
                  </a:lnTo>
                  <a:lnTo>
                    <a:pt x="865937" y="26326"/>
                  </a:lnTo>
                  <a:lnTo>
                    <a:pt x="910005" y="40657"/>
                  </a:lnTo>
                  <a:lnTo>
                    <a:pt x="952695" y="57857"/>
                  </a:lnTo>
                  <a:lnTo>
                    <a:pt x="993891" y="77813"/>
                  </a:lnTo>
                  <a:lnTo>
                    <a:pt x="1033481" y="100409"/>
                  </a:lnTo>
                  <a:lnTo>
                    <a:pt x="1071347" y="125532"/>
                  </a:lnTo>
                  <a:lnTo>
                    <a:pt x="1107377" y="153065"/>
                  </a:lnTo>
                  <a:lnTo>
                    <a:pt x="1141454" y="182894"/>
                  </a:lnTo>
                  <a:lnTo>
                    <a:pt x="1173465" y="214905"/>
                  </a:lnTo>
                  <a:lnTo>
                    <a:pt x="1203294" y="248982"/>
                  </a:lnTo>
                  <a:lnTo>
                    <a:pt x="1230827" y="285012"/>
                  </a:lnTo>
                  <a:lnTo>
                    <a:pt x="1255950" y="322878"/>
                  </a:lnTo>
                  <a:lnTo>
                    <a:pt x="1278546" y="362468"/>
                  </a:lnTo>
                  <a:lnTo>
                    <a:pt x="1298502" y="403664"/>
                  </a:lnTo>
                  <a:lnTo>
                    <a:pt x="1315702" y="446354"/>
                  </a:lnTo>
                  <a:lnTo>
                    <a:pt x="1330033" y="490422"/>
                  </a:lnTo>
                  <a:lnTo>
                    <a:pt x="1341379" y="535753"/>
                  </a:lnTo>
                  <a:lnTo>
                    <a:pt x="1349625" y="582233"/>
                  </a:lnTo>
                  <a:lnTo>
                    <a:pt x="1354657" y="629747"/>
                  </a:lnTo>
                  <a:lnTo>
                    <a:pt x="1356360" y="678179"/>
                  </a:lnTo>
                  <a:lnTo>
                    <a:pt x="1354657" y="726612"/>
                  </a:lnTo>
                  <a:lnTo>
                    <a:pt x="1349625" y="774126"/>
                  </a:lnTo>
                  <a:lnTo>
                    <a:pt x="1341379" y="820606"/>
                  </a:lnTo>
                  <a:lnTo>
                    <a:pt x="1330033" y="865937"/>
                  </a:lnTo>
                  <a:lnTo>
                    <a:pt x="1315702" y="910005"/>
                  </a:lnTo>
                  <a:lnTo>
                    <a:pt x="1298502" y="952695"/>
                  </a:lnTo>
                  <a:lnTo>
                    <a:pt x="1278546" y="993891"/>
                  </a:lnTo>
                  <a:lnTo>
                    <a:pt x="1255950" y="1033481"/>
                  </a:lnTo>
                  <a:lnTo>
                    <a:pt x="1230827" y="1071347"/>
                  </a:lnTo>
                  <a:lnTo>
                    <a:pt x="1203294" y="1107377"/>
                  </a:lnTo>
                  <a:lnTo>
                    <a:pt x="1173465" y="1141454"/>
                  </a:lnTo>
                  <a:lnTo>
                    <a:pt x="1141454" y="1173465"/>
                  </a:lnTo>
                  <a:lnTo>
                    <a:pt x="1107377" y="1203294"/>
                  </a:lnTo>
                  <a:lnTo>
                    <a:pt x="1071347" y="1230827"/>
                  </a:lnTo>
                  <a:lnTo>
                    <a:pt x="1033481" y="1255950"/>
                  </a:lnTo>
                  <a:lnTo>
                    <a:pt x="993891" y="1278546"/>
                  </a:lnTo>
                  <a:lnTo>
                    <a:pt x="952695" y="1298502"/>
                  </a:lnTo>
                  <a:lnTo>
                    <a:pt x="910005" y="1315702"/>
                  </a:lnTo>
                  <a:lnTo>
                    <a:pt x="865937" y="1330033"/>
                  </a:lnTo>
                  <a:lnTo>
                    <a:pt x="820606" y="1341379"/>
                  </a:lnTo>
                  <a:lnTo>
                    <a:pt x="774126" y="1349625"/>
                  </a:lnTo>
                  <a:lnTo>
                    <a:pt x="726612" y="1354657"/>
                  </a:lnTo>
                  <a:lnTo>
                    <a:pt x="678180" y="1356359"/>
                  </a:lnTo>
                  <a:lnTo>
                    <a:pt x="629747" y="1354657"/>
                  </a:lnTo>
                  <a:lnTo>
                    <a:pt x="582233" y="1349625"/>
                  </a:lnTo>
                  <a:lnTo>
                    <a:pt x="535753" y="1341379"/>
                  </a:lnTo>
                  <a:lnTo>
                    <a:pt x="490422" y="1330033"/>
                  </a:lnTo>
                  <a:lnTo>
                    <a:pt x="446354" y="1315702"/>
                  </a:lnTo>
                  <a:lnTo>
                    <a:pt x="403664" y="1298502"/>
                  </a:lnTo>
                  <a:lnTo>
                    <a:pt x="362468" y="1278546"/>
                  </a:lnTo>
                  <a:lnTo>
                    <a:pt x="322878" y="1255950"/>
                  </a:lnTo>
                  <a:lnTo>
                    <a:pt x="285012" y="1230827"/>
                  </a:lnTo>
                  <a:lnTo>
                    <a:pt x="248982" y="1203294"/>
                  </a:lnTo>
                  <a:lnTo>
                    <a:pt x="214905" y="1173465"/>
                  </a:lnTo>
                  <a:lnTo>
                    <a:pt x="182894" y="1141454"/>
                  </a:lnTo>
                  <a:lnTo>
                    <a:pt x="153065" y="1107377"/>
                  </a:lnTo>
                  <a:lnTo>
                    <a:pt x="125532" y="1071347"/>
                  </a:lnTo>
                  <a:lnTo>
                    <a:pt x="100409" y="1033481"/>
                  </a:lnTo>
                  <a:lnTo>
                    <a:pt x="77813" y="993891"/>
                  </a:lnTo>
                  <a:lnTo>
                    <a:pt x="57857" y="952695"/>
                  </a:lnTo>
                  <a:lnTo>
                    <a:pt x="40657" y="910005"/>
                  </a:lnTo>
                  <a:lnTo>
                    <a:pt x="26326" y="865937"/>
                  </a:lnTo>
                  <a:lnTo>
                    <a:pt x="14980" y="820606"/>
                  </a:lnTo>
                  <a:lnTo>
                    <a:pt x="6734" y="774126"/>
                  </a:lnTo>
                  <a:lnTo>
                    <a:pt x="1702" y="726612"/>
                  </a:lnTo>
                  <a:lnTo>
                    <a:pt x="0" y="678179"/>
                  </a:lnTo>
                  <a:close/>
                </a:path>
              </a:pathLst>
            </a:custGeom>
            <a:ln w="19812">
              <a:solidFill>
                <a:srgbClr val="A7A8A7"/>
              </a:solidFill>
            </a:ln>
          </p:spPr>
          <p:txBody>
            <a:bodyPr wrap="square" lIns="0" tIns="0" rIns="0" bIns="0" rtlCol="0"/>
            <a:lstStyle/>
            <a:p>
              <a:endParaRPr/>
            </a:p>
          </p:txBody>
        </p:sp>
        <p:sp>
          <p:nvSpPr>
            <p:cNvPr id="17" name="object 37">
              <a:extLst>
                <a:ext uri="{FF2B5EF4-FFF2-40B4-BE49-F238E27FC236}">
                  <a16:creationId xmlns:a16="http://schemas.microsoft.com/office/drawing/2014/main" id="{D2E60D5F-1BA5-40FF-B676-619EAB328478}"/>
                </a:ext>
              </a:extLst>
            </p:cNvPr>
            <p:cNvSpPr/>
            <p:nvPr/>
          </p:nvSpPr>
          <p:spPr>
            <a:xfrm>
              <a:off x="7933943" y="1495044"/>
              <a:ext cx="1018030" cy="1016507"/>
            </a:xfrm>
            <a:prstGeom prst="rect">
              <a:avLst/>
            </a:prstGeom>
            <a:blipFill>
              <a:blip r:embed="rId2" cstate="print"/>
              <a:stretch>
                <a:fillRect/>
              </a:stretch>
            </a:blipFill>
          </p:spPr>
          <p:txBody>
            <a:bodyPr wrap="square" lIns="0" tIns="0" rIns="0" bIns="0" rtlCol="0"/>
            <a:lstStyle/>
            <a:p>
              <a:endParaRPr/>
            </a:p>
          </p:txBody>
        </p:sp>
      </p:grpSp>
      <p:sp>
        <p:nvSpPr>
          <p:cNvPr id="12" name="TextBox 11">
            <a:extLst>
              <a:ext uri="{FF2B5EF4-FFF2-40B4-BE49-F238E27FC236}">
                <a16:creationId xmlns:a16="http://schemas.microsoft.com/office/drawing/2014/main" id="{807CB531-8AB9-4353-AF77-E867890522E3}"/>
              </a:ext>
            </a:extLst>
          </p:cNvPr>
          <p:cNvSpPr txBox="1"/>
          <p:nvPr/>
        </p:nvSpPr>
        <p:spPr>
          <a:xfrm>
            <a:off x="926474" y="3653564"/>
            <a:ext cx="8030713" cy="1311313"/>
          </a:xfrm>
          <a:prstGeom prst="rect">
            <a:avLst/>
          </a:prstGeom>
          <a:noFill/>
        </p:spPr>
        <p:txBody>
          <a:bodyPr wrap="none" lIns="0" rIns="0" rtlCol="0">
            <a:noAutofit/>
          </a:bodyPr>
          <a:lstStyle/>
          <a:p>
            <a:pPr marL="12700">
              <a:lnSpc>
                <a:spcPct val="120000"/>
              </a:lnSpc>
              <a:spcBef>
                <a:spcPts val="710"/>
              </a:spcBef>
            </a:pPr>
            <a:r>
              <a:rPr lang="en-US" sz="1600" dirty="0">
                <a:solidFill>
                  <a:schemeClr val="bg1"/>
                </a:solidFill>
                <a:latin typeface="Montserrat" panose="02000505000000020004" pitchFamily="2" charset="0"/>
                <a:cs typeface="Calibri"/>
              </a:rPr>
              <a:t>Schools are encouraged to confirm if the young person is an NDIS </a:t>
            </a:r>
            <a:br>
              <a:rPr lang="en-US" sz="1600" dirty="0">
                <a:solidFill>
                  <a:schemeClr val="bg1"/>
                </a:solidFill>
                <a:latin typeface="Montserrat" panose="02000505000000020004" pitchFamily="2" charset="0"/>
                <a:cs typeface="Calibri"/>
              </a:rPr>
            </a:br>
            <a:r>
              <a:rPr lang="en-US" sz="1600" dirty="0">
                <a:solidFill>
                  <a:schemeClr val="bg1"/>
                </a:solidFill>
                <a:latin typeface="Montserrat" panose="02000505000000020004" pitchFamily="2" charset="0"/>
                <a:cs typeface="Calibri"/>
              </a:rPr>
              <a:t>participant. If not, schools can encourage students and their families to</a:t>
            </a:r>
            <a:br>
              <a:rPr lang="en-US" sz="1600" dirty="0">
                <a:solidFill>
                  <a:schemeClr val="bg1"/>
                </a:solidFill>
                <a:latin typeface="Montserrat" panose="02000505000000020004" pitchFamily="2" charset="0"/>
                <a:cs typeface="Calibri"/>
              </a:rPr>
            </a:br>
            <a:r>
              <a:rPr lang="en-US" sz="1600" dirty="0">
                <a:solidFill>
                  <a:schemeClr val="bg1"/>
                </a:solidFill>
                <a:latin typeface="Montserrat" panose="02000505000000020004" pitchFamily="2" charset="0"/>
                <a:cs typeface="Calibri"/>
              </a:rPr>
              <a:t>see if they meet the </a:t>
            </a:r>
            <a:r>
              <a:rPr lang="en-US" sz="1600" dirty="0">
                <a:solidFill>
                  <a:srgbClr val="B2D87A"/>
                </a:solidFill>
                <a:latin typeface="Montserrat" panose="02000505000000020004" pitchFamily="2" charset="0"/>
                <a:cs typeface="Calibri"/>
                <a:hlinkClick r:id="rId3">
                  <a:extLst>
                    <a:ext uri="{A12FA001-AC4F-418D-AE19-62706E023703}">
                      <ahyp:hlinkClr xmlns:ahyp="http://schemas.microsoft.com/office/drawing/2018/hyperlinkcolor" val="tx"/>
                    </a:ext>
                  </a:extLst>
                </a:hlinkClick>
              </a:rPr>
              <a:t>access requirements</a:t>
            </a:r>
            <a:r>
              <a:rPr lang="en-US" sz="1600" dirty="0">
                <a:solidFill>
                  <a:srgbClr val="B2D87A"/>
                </a:solidFill>
                <a:latin typeface="Montserrat" panose="02000505000000020004" pitchFamily="2" charset="0"/>
                <a:cs typeface="Calibri"/>
              </a:rPr>
              <a:t> </a:t>
            </a:r>
            <a:r>
              <a:rPr lang="en-US" sz="1600" dirty="0">
                <a:solidFill>
                  <a:schemeClr val="bg1"/>
                </a:solidFill>
                <a:latin typeface="Montserrat" panose="02000505000000020004" pitchFamily="2" charset="0"/>
                <a:cs typeface="Calibri"/>
              </a:rPr>
              <a:t>and apply to join to the NDIS.</a:t>
            </a:r>
          </a:p>
          <a:p>
            <a:pPr marL="12700">
              <a:lnSpc>
                <a:spcPct val="120000"/>
              </a:lnSpc>
              <a:spcBef>
                <a:spcPts val="710"/>
              </a:spcBef>
            </a:pPr>
            <a:r>
              <a:rPr lang="en-US" sz="1600" dirty="0">
                <a:solidFill>
                  <a:schemeClr val="bg1"/>
                </a:solidFill>
                <a:latin typeface="Montserrat" panose="02000505000000020004" pitchFamily="2" charset="0"/>
                <a:cs typeface="Calibri"/>
              </a:rPr>
              <a:t>Families and schools should each keep a record of the meeting.</a:t>
            </a:r>
          </a:p>
        </p:txBody>
      </p:sp>
    </p:spTree>
    <p:extLst>
      <p:ext uri="{BB962C8B-B14F-4D97-AF65-F5344CB8AC3E}">
        <p14:creationId xmlns:p14="http://schemas.microsoft.com/office/powerpoint/2010/main" val="248613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
            <a:extLst>
              <a:ext uri="{C183D7F6-B498-43B3-948B-1728B52AA6E4}">
                <adec:decorative xmlns:adec="http://schemas.microsoft.com/office/drawing/2017/decorative" val="1"/>
              </a:ext>
            </a:extLst>
          </p:cNvPr>
          <p:cNvSpPr txBox="1">
            <a:spLocks/>
          </p:cNvSpPr>
          <p:nvPr/>
        </p:nvSpPr>
        <p:spPr>
          <a:xfrm>
            <a:off x="0" y="3352314"/>
            <a:ext cx="12192000" cy="3505686"/>
          </a:xfrm>
          <a:prstGeom prst="rect">
            <a:avLst/>
          </a:prstGeom>
          <a:solidFill>
            <a:schemeClr val="tx1"/>
          </a:solidFill>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800">
              <a:latin typeface="Montserrat" panose="00000500000000000000" pitchFamily="2" charset="0"/>
            </a:endParaRPr>
          </a:p>
        </p:txBody>
      </p:sp>
      <p:sp>
        <p:nvSpPr>
          <p:cNvPr id="4" name="TextBox 3"/>
          <p:cNvSpPr txBox="1"/>
          <p:nvPr/>
        </p:nvSpPr>
        <p:spPr>
          <a:xfrm>
            <a:off x="2876899" y="1625784"/>
            <a:ext cx="1062150" cy="687624"/>
          </a:xfrm>
          <a:prstGeom prst="rect">
            <a:avLst/>
          </a:prstGeom>
          <a:noFill/>
        </p:spPr>
        <p:txBody>
          <a:bodyPr wrap="none" lIns="0" rtlCol="0">
            <a:spAutoFit/>
          </a:bodyPr>
          <a:lstStyle/>
          <a:p>
            <a:pPr>
              <a:lnSpc>
                <a:spcPct val="80000"/>
              </a:lnSpc>
            </a:pPr>
            <a:r>
              <a:rPr lang="en-US" sz="4800" b="1" dirty="0">
                <a:solidFill>
                  <a:srgbClr val="4F4F4F"/>
                </a:solidFill>
                <a:latin typeface="+mj-lt"/>
                <a:ea typeface="Bebas Neue" charset="0"/>
                <a:cs typeface="Bebas Neue" charset="0"/>
              </a:rPr>
              <a:t>05.</a:t>
            </a:r>
          </a:p>
        </p:txBody>
      </p:sp>
      <p:sp>
        <p:nvSpPr>
          <p:cNvPr id="5" name="TextBox 4"/>
          <p:cNvSpPr txBox="1"/>
          <p:nvPr/>
        </p:nvSpPr>
        <p:spPr>
          <a:xfrm>
            <a:off x="2876898" y="2270213"/>
            <a:ext cx="6922883" cy="938719"/>
          </a:xfrm>
          <a:prstGeom prst="rect">
            <a:avLst/>
          </a:prstGeom>
          <a:noFill/>
        </p:spPr>
        <p:txBody>
          <a:bodyPr wrap="square" lIns="0" rtlCol="0">
            <a:spAutoFit/>
          </a:bodyPr>
          <a:lstStyle/>
          <a:p>
            <a:pPr>
              <a:spcBef>
                <a:spcPts val="600"/>
              </a:spcBef>
            </a:pPr>
            <a:r>
              <a:rPr lang="en-US" dirty="0">
                <a:solidFill>
                  <a:srgbClr val="4F4F4F"/>
                </a:solidFill>
                <a:latin typeface="+mj-lt"/>
                <a:ea typeface="Bebas Neue" charset="0"/>
                <a:cs typeface="Bebas Neue" charset="0"/>
              </a:rPr>
              <a:t>Share transition plan</a:t>
            </a:r>
          </a:p>
          <a:p>
            <a:pPr marL="12700" marR="5080">
              <a:spcBef>
                <a:spcPts val="600"/>
              </a:spcBef>
            </a:pPr>
            <a:r>
              <a:rPr lang="en-US" sz="1600" dirty="0">
                <a:solidFill>
                  <a:srgbClr val="19233E"/>
                </a:solidFill>
                <a:latin typeface="Montserrat"/>
                <a:cs typeface="Montserrat"/>
              </a:rPr>
              <a:t>Young person </a:t>
            </a:r>
            <a:r>
              <a:rPr lang="en-US" sz="1600" spc="5" dirty="0">
                <a:solidFill>
                  <a:srgbClr val="19233E"/>
                </a:solidFill>
                <a:latin typeface="Montserrat"/>
                <a:cs typeface="Montserrat"/>
              </a:rPr>
              <a:t>can </a:t>
            </a:r>
            <a:r>
              <a:rPr lang="en-US" sz="1600" dirty="0">
                <a:solidFill>
                  <a:srgbClr val="19233E"/>
                </a:solidFill>
                <a:latin typeface="Montserrat"/>
                <a:cs typeface="Montserrat"/>
              </a:rPr>
              <a:t>share copies of their plan with</a:t>
            </a:r>
            <a:r>
              <a:rPr lang="en-US" sz="1600" spc="-120" dirty="0">
                <a:solidFill>
                  <a:srgbClr val="19233E"/>
                </a:solidFill>
                <a:latin typeface="Montserrat"/>
                <a:cs typeface="Montserrat"/>
              </a:rPr>
              <a:t> </a:t>
            </a:r>
            <a:r>
              <a:rPr lang="en-US" sz="1600" spc="5" dirty="0">
                <a:solidFill>
                  <a:srgbClr val="19233E"/>
                </a:solidFill>
                <a:latin typeface="Montserrat"/>
                <a:cs typeface="Montserrat"/>
              </a:rPr>
              <a:t>the </a:t>
            </a:r>
            <a:r>
              <a:rPr lang="en-US" sz="1600" dirty="0">
                <a:solidFill>
                  <a:srgbClr val="19233E"/>
                </a:solidFill>
                <a:latin typeface="Montserrat"/>
                <a:cs typeface="Montserrat"/>
              </a:rPr>
              <a:t>NDIS, employment support and education providers</a:t>
            </a:r>
            <a:endParaRPr lang="en-US" sz="1600" dirty="0">
              <a:latin typeface="Montserrat"/>
              <a:cs typeface="Montserrat"/>
            </a:endParaRPr>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910379" y="3354093"/>
            <a:ext cx="80950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C183D7F6-B498-43B3-948B-1728B52AA6E4}">
                <adec:decorative xmlns:adec="http://schemas.microsoft.com/office/drawing/2017/decorative" val="0"/>
              </a:ext>
            </a:extLst>
          </p:cNvPr>
          <p:cNvSpPr txBox="1"/>
          <p:nvPr/>
        </p:nvSpPr>
        <p:spPr>
          <a:xfrm>
            <a:off x="926475" y="3700633"/>
            <a:ext cx="7921962" cy="1414105"/>
          </a:xfrm>
          <a:prstGeom prst="rect">
            <a:avLst/>
          </a:prstGeom>
          <a:noFill/>
        </p:spPr>
        <p:txBody>
          <a:bodyPr wrap="square" lIns="0" tIns="0" rIns="91440" bIns="0" rtlCol="0">
            <a:spAutoFit/>
          </a:bodyPr>
          <a:lstStyle/>
          <a:p>
            <a:pPr marL="12700" marR="168275" algn="just">
              <a:lnSpc>
                <a:spcPct val="110000"/>
              </a:lnSpc>
              <a:spcBef>
                <a:spcPts val="600"/>
              </a:spcBef>
            </a:pPr>
            <a:r>
              <a:rPr lang="en-US" sz="1600" dirty="0">
                <a:solidFill>
                  <a:srgbClr val="FFFFFF"/>
                </a:solidFill>
                <a:latin typeface="Montserrat" panose="02000505000000020004" pitchFamily="2" charset="0"/>
                <a:cs typeface="Calibri"/>
              </a:rPr>
              <a:t>Information in the transition plan can support continued discussions about goals and support needs after school.</a:t>
            </a:r>
          </a:p>
          <a:p>
            <a:pPr marL="12700" marR="5080">
              <a:lnSpc>
                <a:spcPct val="110000"/>
              </a:lnSpc>
              <a:spcBef>
                <a:spcPts val="600"/>
              </a:spcBef>
            </a:pPr>
            <a:r>
              <a:rPr lang="en-US" sz="1600" dirty="0">
                <a:solidFill>
                  <a:srgbClr val="FFFFFF"/>
                </a:solidFill>
                <a:latin typeface="Montserrat" panose="02000505000000020004" pitchFamily="2" charset="0"/>
                <a:cs typeface="Calibri"/>
              </a:rPr>
              <a:t>NDIS Local Area Coordinators and Planners may use information in transition plans to inform NDIS planning decisions, including suitability for School Leaver Employment Supports (SLES).</a:t>
            </a:r>
          </a:p>
        </p:txBody>
      </p:sp>
      <p:sp>
        <p:nvSpPr>
          <p:cNvPr id="28" name="Title 1">
            <a:extLst>
              <a:ext uri="{FF2B5EF4-FFF2-40B4-BE49-F238E27FC236}">
                <a16:creationId xmlns:a16="http://schemas.microsoft.com/office/drawing/2014/main" id="{9FB85F80-ACD7-41E8-8AB9-40B9548F20EA}"/>
              </a:ext>
            </a:extLst>
          </p:cNvPr>
          <p:cNvSpPr txBox="1">
            <a:spLocks/>
          </p:cNvSpPr>
          <p:nvPr/>
        </p:nvSpPr>
        <p:spPr>
          <a:xfrm>
            <a:off x="914402" y="639646"/>
            <a:ext cx="10067634" cy="7017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a:lstStyle>
          <a:p>
            <a:pPr>
              <a:spcBef>
                <a:spcPts val="0"/>
              </a:spcBef>
              <a:defRPr/>
            </a:pPr>
            <a:r>
              <a:rPr lang="en-US" dirty="0">
                <a:solidFill>
                  <a:srgbClr val="006FBA"/>
                </a:solidFill>
                <a:latin typeface="Montserrat ExtraBold" panose="00000900000000000000" pitchFamily="2" charset="0"/>
                <a:ea typeface="+mn-ea"/>
                <a:cs typeface="+mn-cs"/>
              </a:rPr>
              <a:t>Transition planning </a:t>
            </a:r>
            <a:r>
              <a:rPr lang="en-US" dirty="0">
                <a:latin typeface="Montserrat ExtraBold" panose="00000900000000000000" pitchFamily="2" charset="0"/>
                <a:ea typeface="+mn-ea"/>
                <a:cs typeface="+mn-cs"/>
              </a:rPr>
              <a:t>process</a:t>
            </a:r>
          </a:p>
        </p:txBody>
      </p:sp>
      <p:sp>
        <p:nvSpPr>
          <p:cNvPr id="19" name="object 39">
            <a:extLst>
              <a:ext uri="{FF2B5EF4-FFF2-40B4-BE49-F238E27FC236}">
                <a16:creationId xmlns:a16="http://schemas.microsoft.com/office/drawing/2014/main" id="{B528E850-91BB-4AEA-997A-5FEEF6578C7D}"/>
              </a:ext>
            </a:extLst>
          </p:cNvPr>
          <p:cNvSpPr/>
          <p:nvPr/>
        </p:nvSpPr>
        <p:spPr>
          <a:xfrm>
            <a:off x="926474" y="1522154"/>
            <a:ext cx="1656000" cy="1656000"/>
          </a:xfrm>
          <a:custGeom>
            <a:avLst/>
            <a:gdLst/>
            <a:ahLst/>
            <a:cxnLst/>
            <a:rect l="l" t="t" r="r" b="b"/>
            <a:pathLst>
              <a:path w="1355090" h="1356360">
                <a:moveTo>
                  <a:pt x="0" y="678179"/>
                </a:moveTo>
                <a:lnTo>
                  <a:pt x="1700" y="629747"/>
                </a:lnTo>
                <a:lnTo>
                  <a:pt x="6727" y="582233"/>
                </a:lnTo>
                <a:lnTo>
                  <a:pt x="14963" y="535753"/>
                </a:lnTo>
                <a:lnTo>
                  <a:pt x="26296" y="490422"/>
                </a:lnTo>
                <a:lnTo>
                  <a:pt x="40611" y="446354"/>
                </a:lnTo>
                <a:lnTo>
                  <a:pt x="57792" y="403664"/>
                </a:lnTo>
                <a:lnTo>
                  <a:pt x="77725" y="362468"/>
                </a:lnTo>
                <a:lnTo>
                  <a:pt x="100296" y="322878"/>
                </a:lnTo>
                <a:lnTo>
                  <a:pt x="125390" y="285012"/>
                </a:lnTo>
                <a:lnTo>
                  <a:pt x="152892" y="248982"/>
                </a:lnTo>
                <a:lnTo>
                  <a:pt x="182688" y="214905"/>
                </a:lnTo>
                <a:lnTo>
                  <a:pt x="214663" y="182894"/>
                </a:lnTo>
                <a:lnTo>
                  <a:pt x="248702" y="153065"/>
                </a:lnTo>
                <a:lnTo>
                  <a:pt x="284691" y="125532"/>
                </a:lnTo>
                <a:lnTo>
                  <a:pt x="322515" y="100409"/>
                </a:lnTo>
                <a:lnTo>
                  <a:pt x="362060" y="77813"/>
                </a:lnTo>
                <a:lnTo>
                  <a:pt x="403210" y="57857"/>
                </a:lnTo>
                <a:lnTo>
                  <a:pt x="445852" y="40657"/>
                </a:lnTo>
                <a:lnTo>
                  <a:pt x="489870" y="26326"/>
                </a:lnTo>
                <a:lnTo>
                  <a:pt x="535151" y="14980"/>
                </a:lnTo>
                <a:lnTo>
                  <a:pt x="581578" y="6734"/>
                </a:lnTo>
                <a:lnTo>
                  <a:pt x="629039" y="1702"/>
                </a:lnTo>
                <a:lnTo>
                  <a:pt x="677418" y="0"/>
                </a:lnTo>
                <a:lnTo>
                  <a:pt x="725796" y="1702"/>
                </a:lnTo>
                <a:lnTo>
                  <a:pt x="773257" y="6734"/>
                </a:lnTo>
                <a:lnTo>
                  <a:pt x="819684" y="14980"/>
                </a:lnTo>
                <a:lnTo>
                  <a:pt x="864965" y="26326"/>
                </a:lnTo>
                <a:lnTo>
                  <a:pt x="908983" y="40657"/>
                </a:lnTo>
                <a:lnTo>
                  <a:pt x="951625" y="57857"/>
                </a:lnTo>
                <a:lnTo>
                  <a:pt x="992775" y="77813"/>
                </a:lnTo>
                <a:lnTo>
                  <a:pt x="1032320" y="100409"/>
                </a:lnTo>
                <a:lnTo>
                  <a:pt x="1070144" y="125532"/>
                </a:lnTo>
                <a:lnTo>
                  <a:pt x="1106133" y="153065"/>
                </a:lnTo>
                <a:lnTo>
                  <a:pt x="1140172" y="182894"/>
                </a:lnTo>
                <a:lnTo>
                  <a:pt x="1172147" y="214905"/>
                </a:lnTo>
                <a:lnTo>
                  <a:pt x="1201943" y="248982"/>
                </a:lnTo>
                <a:lnTo>
                  <a:pt x="1229445" y="285012"/>
                </a:lnTo>
                <a:lnTo>
                  <a:pt x="1254539" y="322878"/>
                </a:lnTo>
                <a:lnTo>
                  <a:pt x="1277110" y="362468"/>
                </a:lnTo>
                <a:lnTo>
                  <a:pt x="1297043" y="403664"/>
                </a:lnTo>
                <a:lnTo>
                  <a:pt x="1314224" y="446354"/>
                </a:lnTo>
                <a:lnTo>
                  <a:pt x="1328539" y="490422"/>
                </a:lnTo>
                <a:lnTo>
                  <a:pt x="1339872" y="535753"/>
                </a:lnTo>
                <a:lnTo>
                  <a:pt x="1348108" y="582233"/>
                </a:lnTo>
                <a:lnTo>
                  <a:pt x="1353135" y="629747"/>
                </a:lnTo>
                <a:lnTo>
                  <a:pt x="1354836" y="678179"/>
                </a:lnTo>
                <a:lnTo>
                  <a:pt x="1353135" y="726612"/>
                </a:lnTo>
                <a:lnTo>
                  <a:pt x="1348108" y="774126"/>
                </a:lnTo>
                <a:lnTo>
                  <a:pt x="1339872" y="820606"/>
                </a:lnTo>
                <a:lnTo>
                  <a:pt x="1328539" y="865937"/>
                </a:lnTo>
                <a:lnTo>
                  <a:pt x="1314224" y="910005"/>
                </a:lnTo>
                <a:lnTo>
                  <a:pt x="1297043" y="952695"/>
                </a:lnTo>
                <a:lnTo>
                  <a:pt x="1277110" y="993891"/>
                </a:lnTo>
                <a:lnTo>
                  <a:pt x="1254539" y="1033481"/>
                </a:lnTo>
                <a:lnTo>
                  <a:pt x="1229445" y="1071347"/>
                </a:lnTo>
                <a:lnTo>
                  <a:pt x="1201943" y="1107377"/>
                </a:lnTo>
                <a:lnTo>
                  <a:pt x="1172147" y="1141454"/>
                </a:lnTo>
                <a:lnTo>
                  <a:pt x="1140172" y="1173465"/>
                </a:lnTo>
                <a:lnTo>
                  <a:pt x="1106133" y="1203294"/>
                </a:lnTo>
                <a:lnTo>
                  <a:pt x="1070144" y="1230827"/>
                </a:lnTo>
                <a:lnTo>
                  <a:pt x="1032320" y="1255950"/>
                </a:lnTo>
                <a:lnTo>
                  <a:pt x="992775" y="1278546"/>
                </a:lnTo>
                <a:lnTo>
                  <a:pt x="951625" y="1298502"/>
                </a:lnTo>
                <a:lnTo>
                  <a:pt x="908983" y="1315702"/>
                </a:lnTo>
                <a:lnTo>
                  <a:pt x="864965" y="1330033"/>
                </a:lnTo>
                <a:lnTo>
                  <a:pt x="819684" y="1341379"/>
                </a:lnTo>
                <a:lnTo>
                  <a:pt x="773257" y="1349625"/>
                </a:lnTo>
                <a:lnTo>
                  <a:pt x="725796" y="1354657"/>
                </a:lnTo>
                <a:lnTo>
                  <a:pt x="677418" y="1356359"/>
                </a:lnTo>
                <a:lnTo>
                  <a:pt x="629039" y="1354657"/>
                </a:lnTo>
                <a:lnTo>
                  <a:pt x="581578" y="1349625"/>
                </a:lnTo>
                <a:lnTo>
                  <a:pt x="535151" y="1341379"/>
                </a:lnTo>
                <a:lnTo>
                  <a:pt x="489870" y="1330033"/>
                </a:lnTo>
                <a:lnTo>
                  <a:pt x="445852" y="1315702"/>
                </a:lnTo>
                <a:lnTo>
                  <a:pt x="403210" y="1298502"/>
                </a:lnTo>
                <a:lnTo>
                  <a:pt x="362060" y="1278546"/>
                </a:lnTo>
                <a:lnTo>
                  <a:pt x="322515" y="1255950"/>
                </a:lnTo>
                <a:lnTo>
                  <a:pt x="284691" y="1230827"/>
                </a:lnTo>
                <a:lnTo>
                  <a:pt x="248702" y="1203294"/>
                </a:lnTo>
                <a:lnTo>
                  <a:pt x="214663" y="1173465"/>
                </a:lnTo>
                <a:lnTo>
                  <a:pt x="182688" y="1141454"/>
                </a:lnTo>
                <a:lnTo>
                  <a:pt x="152892" y="1107377"/>
                </a:lnTo>
                <a:lnTo>
                  <a:pt x="125390" y="1071347"/>
                </a:lnTo>
                <a:lnTo>
                  <a:pt x="100296" y="1033481"/>
                </a:lnTo>
                <a:lnTo>
                  <a:pt x="77725" y="993891"/>
                </a:lnTo>
                <a:lnTo>
                  <a:pt x="57792" y="952695"/>
                </a:lnTo>
                <a:lnTo>
                  <a:pt x="40611" y="910005"/>
                </a:lnTo>
                <a:lnTo>
                  <a:pt x="26296" y="865937"/>
                </a:lnTo>
                <a:lnTo>
                  <a:pt x="14963" y="820606"/>
                </a:lnTo>
                <a:lnTo>
                  <a:pt x="6727" y="774126"/>
                </a:lnTo>
                <a:lnTo>
                  <a:pt x="1700" y="726612"/>
                </a:lnTo>
                <a:lnTo>
                  <a:pt x="0" y="678179"/>
                </a:lnTo>
                <a:close/>
              </a:path>
            </a:pathLst>
          </a:custGeom>
          <a:ln w="19812">
            <a:solidFill>
              <a:srgbClr val="A7A8A7"/>
            </a:solidFill>
          </a:ln>
        </p:spPr>
        <p:txBody>
          <a:bodyPr wrap="square" lIns="0" tIns="0" rIns="0" bIns="0" rtlCol="0"/>
          <a:lstStyle/>
          <a:p>
            <a:endParaRPr dirty="0"/>
          </a:p>
        </p:txBody>
      </p:sp>
      <p:sp>
        <p:nvSpPr>
          <p:cNvPr id="20" name="object 40">
            <a:extLst>
              <a:ext uri="{FF2B5EF4-FFF2-40B4-BE49-F238E27FC236}">
                <a16:creationId xmlns:a16="http://schemas.microsoft.com/office/drawing/2014/main" id="{2A7968E7-3766-4D25-B165-70D6F7881DA7}"/>
              </a:ext>
            </a:extLst>
          </p:cNvPr>
          <p:cNvSpPr/>
          <p:nvPr/>
        </p:nvSpPr>
        <p:spPr>
          <a:xfrm>
            <a:off x="1236565" y="1768693"/>
            <a:ext cx="1082064" cy="10829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6476012"/>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006FBA"/>
      </a:accent1>
      <a:accent2>
        <a:srgbClr val="00528D"/>
      </a:accent2>
      <a:accent3>
        <a:srgbClr val="94C947"/>
      </a:accent3>
      <a:accent4>
        <a:srgbClr val="6BC8C6"/>
      </a:accent4>
      <a:accent5>
        <a:srgbClr val="4F4F4F"/>
      </a:accent5>
      <a:accent6>
        <a:srgbClr val="000000"/>
      </a:accent6>
      <a:hlink>
        <a:srgbClr val="006FBA"/>
      </a:hlink>
      <a:folHlink>
        <a:srgbClr val="00375C"/>
      </a:folHlink>
    </a:clrScheme>
    <a:fontScheme name="Custom 1">
      <a:majorFont>
        <a:latin typeface="Montserrat Extra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fc69675-193d-4abf-9fd6-87b5c2a639ba">
      <UserInfo>
        <DisplayName>Pamela Hatfield</DisplayName>
        <AccountId>12</AccountId>
        <AccountType/>
      </UserInfo>
      <UserInfo>
        <DisplayName>Tal Greengard</DisplayName>
        <AccountId>18</AccountId>
        <AccountType/>
      </UserInfo>
    </SharedWithUsers>
    <Owning_x0020_Team xmlns="114aef71-3bef-4437-9821-e0836be720f4">Student Services</Owning_x0020_Team>
    <Permissions_x0020_applied xmlns="114aef71-3bef-4437-9821-e0836be720f4"/>
    <_x006d_fn8 xmlns="114aef71-3bef-4437-9821-e0836be720f4" xsi:nil="true"/>
    <ResourcePublishedDate xmlns="114aef71-3bef-4437-9821-e0836be720f4" xsi:nil="true"/>
    <TaxCatchAll xmlns="afc69675-193d-4abf-9fd6-87b5c2a639ba">
      <Value>134</Value>
    </TaxCatchAll>
    <na6932cd1a7b4beeb9648fde7b651bcf xmlns="114aef71-3bef-4437-9821-e0836be720f4">
      <Terms xmlns="http://schemas.microsoft.com/office/infopath/2007/PartnerControls">
        <TermInfo xmlns="http://schemas.microsoft.com/office/infopath/2007/PartnerControls">
          <TermName xmlns="http://schemas.microsoft.com/office/infopath/2007/PartnerControls">Post School Planning</TermName>
          <TermId xmlns="http://schemas.microsoft.com/office/infopath/2007/PartnerControls">df2ea762-3284-485e-89e9-f138dca27143</TermId>
        </TermInfo>
      </Terms>
    </na6932cd1a7b4beeb9648fde7b651bcf>
    <ResourceSubCategories xmlns="114aef71-3bef-4437-9821-e0836be720f4"/>
    <ResourceDescription xmlns="114aef71-3bef-4437-9821-e0836be720f4">Overview of the process undertaken to support transition planning for schoool leavers. A Transition Plan is the documented outcome of this process.</ResourceDescription>
    <Expiry_x0020_Date xmlns="114aef71-3bef-4437-9821-e0836be720f4" xsi:nil="true"/>
    <ResourceCategories xmlns="114aef71-3bef-4437-9821-e0836be720f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2167C6E0ADE549A5A102352B26E124" ma:contentTypeVersion="14" ma:contentTypeDescription="Create a new document." ma:contentTypeScope="" ma:versionID="c4793b9e203d698f48983b22808bf528">
  <xsd:schema xmlns:xsd="http://www.w3.org/2001/XMLSchema" xmlns:xs="http://www.w3.org/2001/XMLSchema" xmlns:p="http://schemas.microsoft.com/office/2006/metadata/properties" xmlns:ns2="114aef71-3bef-4437-9821-e0836be720f4" xmlns:ns3="afc69675-193d-4abf-9fd6-87b5c2a639ba" targetNamespace="http://schemas.microsoft.com/office/2006/metadata/properties" ma:root="true" ma:fieldsID="50f5bde767908fb81cf6074e37ad5454" ns2:_="" ns3:_="">
    <xsd:import namespace="114aef71-3bef-4437-9821-e0836be720f4"/>
    <xsd:import namespace="afc69675-193d-4abf-9fd6-87b5c2a639ba"/>
    <xsd:element name="properties">
      <xsd:complexType>
        <xsd:sequence>
          <xsd:element name="documentManagement">
            <xsd:complexType>
              <xsd:all>
                <xsd:element ref="ns2:ResourceCategories" minOccurs="0"/>
                <xsd:element ref="ns2:ResourceDescription" minOccurs="0"/>
                <xsd:element ref="ns3:SharedWithUsers" minOccurs="0"/>
                <xsd:element ref="ns2:Owning_x0020_Team"/>
                <xsd:element ref="ns2:ResourcePublishedDate" minOccurs="0"/>
                <xsd:element ref="ns2:ResourceSubCategories" minOccurs="0"/>
                <xsd:element ref="ns2:na6932cd1a7b4beeb9648fde7b651bcf" minOccurs="0"/>
                <xsd:element ref="ns3:TaxCatchAll" minOccurs="0"/>
                <xsd:element ref="ns2:Permissions_x0020_applied" minOccurs="0"/>
                <xsd:element ref="ns2:Expiry_x0020_Date" minOccurs="0"/>
                <xsd:element ref="ns2:_x006d_fn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aef71-3bef-4437-9821-e0836be720f4" elementFormDefault="qualified">
    <xsd:import namespace="http://schemas.microsoft.com/office/2006/documentManagement/types"/>
    <xsd:import namespace="http://schemas.microsoft.com/office/infopath/2007/PartnerControls"/>
    <xsd:element name="ResourceCategories" ma:index="8" nillable="true" ma:displayName="ResourceCategories" ma:internalName="ResourceCategories">
      <xsd:complexType>
        <xsd:complexContent>
          <xsd:extension base="dms:MultiChoice">
            <xsd:sequence>
              <xsd:element name="Value" maxOccurs="unbounded" minOccurs="0" nillable="true">
                <xsd:simpleType>
                  <xsd:restriction base="dms:Choice">
                    <xsd:enumeration value="Governance"/>
                    <xsd:enumeration value="Policy and Compliance"/>
                    <xsd:enumeration value="Student Support"/>
                    <xsd:enumeration value="Child Protection"/>
                    <xsd:enumeration value="CEO Perspectives"/>
                    <xsd:enumeration value="Accredited Investigators"/>
                    <xsd:enumeration value="ACT Specific"/>
                    <xsd:enumeration value="Employment Related Legislation"/>
                    <xsd:enumeration value="Contracts"/>
                    <xsd:enumeration value="Commencement of Employment"/>
                    <xsd:enumeration value="Residential Tenancy Agreements"/>
                    <xsd:enumeration value="Employment Relations"/>
                    <xsd:enumeration value="Workplace Agreements"/>
                    <xsd:enumeration value="Archived Workplace Agreements"/>
                    <xsd:enumeration value="Workers Compensation"/>
                    <xsd:enumeration value="Animal Welfare"/>
                    <xsd:enumeration value="Chemical Safety"/>
                    <xsd:enumeration value="Drinking Water Quality"/>
                    <xsd:enumeration value="Workplace Health and Safety"/>
                    <xsd:enumeration value="Addressing Anti-Social and Extremest Behavior"/>
                    <xsd:enumeration value="Attendance"/>
                    <xsd:enumeration value="Copyright"/>
                    <xsd:enumeration value="Early Childhood"/>
                    <xsd:enumeration value="Enrolment"/>
                    <xsd:enumeration value="Governance"/>
                    <xsd:enumeration value="Naplan"/>
                    <xsd:enumeration value="Out of School Hours Care"/>
                    <xsd:enumeration value="Overseas Students"/>
                    <xsd:enumeration value="Privacy"/>
                    <xsd:enumeration value="School Registration"/>
                    <xsd:enumeration value="School Reporting and Data Collection"/>
                    <xsd:enumeration value="Teacher Accreditation"/>
                    <xsd:enumeration value="ELEVATE"/>
                    <xsd:enumeration value="Curriculum Resources"/>
                    <xsd:enumeration value="English Resources"/>
                    <xsd:enumeration value="Primary (K-6) Resources"/>
                    <xsd:enumeration value="Secondary (7-12) Resources"/>
                    <xsd:enumeration value="History Resources"/>
                    <xsd:enumeration value="Geography Resources"/>
                    <xsd:enumeration value="Funding"/>
                    <xsd:enumeration value="Capital Grants"/>
                    <xsd:enumeration value="Publication"/>
                    <xsd:enumeration value="Annual Report"/>
                    <xsd:enumeration value="Media Release"/>
                    <xsd:enumeration value="Member Bulletin"/>
                    <xsd:enumeration value="Digital and Social Media"/>
                    <xsd:enumeration value="Duty of Care"/>
                    <xsd:enumeration value="Code of Conduct"/>
                    <xsd:enumeration value="Work Experience"/>
                    <xsd:enumeration value="ISTAA"/>
                    <xsd:enumeration value="Research and Data"/>
                  </xsd:restriction>
                </xsd:simpleType>
              </xsd:element>
            </xsd:sequence>
          </xsd:extension>
        </xsd:complexContent>
      </xsd:complexType>
    </xsd:element>
    <xsd:element name="ResourceDescription" ma:index="9" nillable="true" ma:displayName="ResourceDescription" ma:internalName="ResourceDescription">
      <xsd:simpleType>
        <xsd:restriction base="dms:Note">
          <xsd:maxLength value="255"/>
        </xsd:restriction>
      </xsd:simpleType>
    </xsd:element>
    <xsd:element name="Owning_x0020_Team" ma:index="11" ma:displayName="Owning Team" ma:format="Dropdown" ma:internalName="Owning_x0020_Team">
      <xsd:simpleType>
        <xsd:restriction base="dms:Choice">
          <xsd:enumeration value="Communications"/>
          <xsd:enumeration value="Finance and Grant Administration"/>
          <xsd:enumeration value="Governance and School Reviews"/>
          <xsd:enumeration value="Leadership Centre"/>
          <xsd:enumeration value="Policy and Compliance"/>
          <xsd:enumeration value="Public Affairs"/>
          <xsd:enumeration value="Regulations and Programs"/>
          <xsd:enumeration value="Research and Data"/>
          <xsd:enumeration value="School Innovation"/>
          <xsd:enumeration value="Student Services"/>
          <xsd:enumeration value="Teacher Accreditation"/>
          <xsd:enumeration value="Teaching and Learning"/>
          <xsd:enumeration value="Technology and Online Learning Solutions"/>
          <xsd:enumeration value="Workplace Management"/>
          <xsd:enumeration value="VET &amp; RTO"/>
        </xsd:restriction>
      </xsd:simpleType>
    </xsd:element>
    <xsd:element name="ResourcePublishedDate" ma:index="12" nillable="true" ma:displayName="ResourcePublishedDate" ma:format="DateOnly" ma:indexed="true" ma:internalName="ResourcePublishedDate">
      <xsd:simpleType>
        <xsd:restriction base="dms:DateTime"/>
      </xsd:simpleType>
    </xsd:element>
    <xsd:element name="ResourceSubCategories" ma:index="13" nillable="true" ma:displayName="ResourceSubCategories" ma:internalName="ResourceSubCategories">
      <xsd:complexType>
        <xsd:complexContent>
          <xsd:extension base="dms:MultiChoice">
            <xsd:sequence>
              <xsd:element name="Value" maxOccurs="unbounded" minOccurs="0" nillable="true">
                <xsd:simpleType>
                  <xsd:restriction base="dms:Choice">
                    <xsd:enumeration value="AISNSW Summary"/>
                    <xsd:enumeration value="Fair Work Commission"/>
                    <xsd:enumeration value="Australian Human Rights Commission"/>
                    <xsd:enumeration value="Agreement Form"/>
                    <xsd:enumeration value="Multi-Enterprise Agreements"/>
                    <xsd:enumeration value="Modern Awards"/>
                    <xsd:enumeration value="Pay Scales"/>
                    <xsd:enumeration value="General Information"/>
                    <xsd:enumeration value="Data"/>
                  </xsd:restriction>
                </xsd:simpleType>
              </xsd:element>
            </xsd:sequence>
          </xsd:extension>
        </xsd:complexContent>
      </xsd:complexType>
    </xsd:element>
    <xsd:element name="na6932cd1a7b4beeb9648fde7b651bcf" ma:index="15" nillable="true" ma:taxonomy="true" ma:internalName="na6932cd1a7b4beeb9648fde7b651bcf" ma:taxonomyFieldName="ResourceType" ma:displayName="ResourceType" ma:default="" ma:fieldId="{7a6932cd-1a7b-4bee-b964-8fde7b651bcf}" ma:taxonomyMulti="true" ma:sspId="22f5e7bc-055a-466c-a167-5917b238e3c1" ma:termSetId="a7360b9d-821c-41aa-8d55-6bb3c0dae56a" ma:anchorId="00000000-0000-0000-0000-000000000000" ma:open="false" ma:isKeyword="false">
      <xsd:complexType>
        <xsd:sequence>
          <xsd:element ref="pc:Terms" minOccurs="0" maxOccurs="1"/>
        </xsd:sequence>
      </xsd:complexType>
    </xsd:element>
    <xsd:element name="Permissions_x0020_applied" ma:index="17" nillable="true" ma:displayName="Permissions applied" ma:internalName="Permissions_x0020_applied">
      <xsd:complexType>
        <xsd:complexContent>
          <xsd:extension base="dms:MultiChoice">
            <xsd:sequence>
              <xsd:element name="Value" maxOccurs="unbounded" minOccurs="0" nillable="true">
                <xsd:simpleType>
                  <xsd:restriction base="dms:Choice">
                    <xsd:enumeration value="WAL1"/>
                    <xsd:enumeration value="WAL1(NM)"/>
                    <xsd:enumeration value="WAL2"/>
                    <xsd:enumeration value="WAL2(NM)"/>
                    <xsd:enumeration value="WAL3"/>
                    <xsd:enumeration value="website analytics"/>
                    <xsd:enumeration value="Phase 2 ln action plan"/>
                    <xsd:enumeration value="early literacy contacts - website access"/>
                    <xsd:enumeration value="Giant Steps - admin"/>
                    <xsd:enumeration value="Giant Steps - EE"/>
                    <xsd:enumeration value="Giant Steps - PE"/>
                    <xsd:enumeration value="Giant Steps - PT"/>
                    <xsd:enumeration value="Giant Steps - PET"/>
                    <xsd:enumeration value="WAL1 - Delegated"/>
                    <xsd:enumeration value="WAL1(NM) - Delegated"/>
                    <xsd:enumeration value="WAL2 - Delegated"/>
                    <xsd:enumeration value="WAL2(NM) - Delegated"/>
                    <xsd:enumeration value="Resource Centre - Special Access"/>
                    <xsd:enumeration value="External Guests"/>
                    <xsd:enumeration value="AISNSW Staff"/>
                  </xsd:restriction>
                </xsd:simpleType>
              </xsd:element>
            </xsd:sequence>
          </xsd:extension>
        </xsd:complexContent>
      </xsd:complexType>
    </xsd:element>
    <xsd:element name="Expiry_x0020_Date" ma:index="18" nillable="true" ma:displayName="Expiry Date" ma:format="DateOnly" ma:internalName="Expiry_x0020_Date">
      <xsd:simpleType>
        <xsd:restriction base="dms:DateTime"/>
      </xsd:simpleType>
    </xsd:element>
    <xsd:element name="_x006d_fn8" ma:index="19" nillable="true" ma:displayName="Move" ma:internalName="_x006d_fn8">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c69675-193d-4abf-9fd6-87b5c2a639b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6" nillable="true" ma:displayName="Taxonomy Catch All Column" ma:description="" ma:hidden="true" ma:list="{7b15ac6e-233b-41c7-b77c-b72621d11325}" ma:internalName="TaxCatchAll" ma:showField="CatchAllData" ma:web="afc69675-193d-4abf-9fd6-87b5c2a639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7E437-2D26-4ED7-A113-174600070F07}">
  <ds:schemaRefs>
    <ds:schemaRef ds:uri="http://schemas.microsoft.com/sharepoint/v3/contenttype/forms"/>
  </ds:schemaRefs>
</ds:datastoreItem>
</file>

<file path=customXml/itemProps2.xml><?xml version="1.0" encoding="utf-8"?>
<ds:datastoreItem xmlns:ds="http://schemas.openxmlformats.org/officeDocument/2006/customXml" ds:itemID="{62C2C95E-DB55-44EB-90FA-CEAE56F01EAC}">
  <ds:schemaRefs>
    <ds:schemaRef ds:uri="1b7e8897-d787-45ba-a9ba-bd47f79c09a4"/>
    <ds:schemaRef ds:uri="http://schemas.microsoft.com/office/2006/documentManagement/types"/>
    <ds:schemaRef ds:uri="http://schemas.microsoft.com/office/2006/metadata/properties"/>
    <ds:schemaRef ds:uri="http://schemas.openxmlformats.org/package/2006/metadata/core-properties"/>
    <ds:schemaRef ds:uri="8ab1792c-0835-42ca-bb01-d6462cc66463"/>
    <ds:schemaRef ds:uri="http://schemas.microsoft.com/office/infopath/2007/PartnerControls"/>
    <ds:schemaRef ds:uri="http://purl.org/dc/dcmitype/"/>
    <ds:schemaRef ds:uri="http://purl.org/dc/elements/1.1/"/>
    <ds:schemaRef ds:uri="http://purl.org/dc/terms/"/>
    <ds:schemaRef ds:uri="http://www.w3.org/XML/1998/namespace"/>
    <ds:schemaRef ds:uri="7a490515-51c7-4fff-ac26-76f1b28a8dbb"/>
  </ds:schemaRefs>
</ds:datastoreItem>
</file>

<file path=customXml/itemProps3.xml><?xml version="1.0" encoding="utf-8"?>
<ds:datastoreItem xmlns:ds="http://schemas.openxmlformats.org/officeDocument/2006/customXml" ds:itemID="{A2A5E128-9FAC-42F4-8A08-B71EFF9A5137}"/>
</file>

<file path=docProps/app.xml><?xml version="1.0" encoding="utf-8"?>
<Properties xmlns="http://schemas.openxmlformats.org/officeDocument/2006/extended-properties" xmlns:vt="http://schemas.openxmlformats.org/officeDocument/2006/docPropsVTypes">
  <Template>Office Theme</Template>
  <TotalTime>660</TotalTime>
  <Words>6128</Words>
  <Application>Microsoft Office PowerPoint</Application>
  <PresentationFormat>Widescreen</PresentationFormat>
  <Paragraphs>626</Paragraphs>
  <Slides>43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Montserrat SemiBold</vt:lpstr>
      <vt:lpstr>Montserrat ExtraBold</vt:lpstr>
      <vt:lpstr>Arial</vt:lpstr>
      <vt:lpstr>Montserrat</vt:lpstr>
      <vt:lpstr>Wingdings</vt:lpstr>
      <vt:lpstr>Montserrat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planning prompts</vt:lpstr>
      <vt:lpstr>Goal planning prompts</vt:lpstr>
      <vt:lpstr>Goal planning prompts</vt:lpstr>
      <vt:lpstr>Goal planning prompts</vt:lpstr>
      <vt:lpstr>Goal planning prompts</vt:lpstr>
      <vt:lpstr>Goal planning prompts</vt:lpstr>
      <vt:lpstr>Checklist: Work readiness skills</vt:lpstr>
      <vt:lpstr>Checklist: Work readiness skills</vt:lpstr>
      <vt:lpstr>Checklist: Work readiness skills</vt:lpstr>
      <vt:lpstr>Checklist: Work readiness skills</vt:lpstr>
      <vt:lpstr>Links to information, supports and resources</vt:lpstr>
      <vt:lpstr>Links to information, supports and resources</vt:lpstr>
      <vt:lpstr>Links to information, supports and resources</vt:lpstr>
      <vt:lpstr>Links to information, supports and resources</vt:lpstr>
      <vt:lpstr>Acronyms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Planning Resources Pack</dc:title>
  <dc:creator>dublin9design@gmail.com</dc:creator>
  <cp:lastModifiedBy>Sue Cairns</cp:lastModifiedBy>
  <cp:revision>27</cp:revision>
  <dcterms:created xsi:type="dcterms:W3CDTF">2017-02-06T12:53:32Z</dcterms:created>
  <dcterms:modified xsi:type="dcterms:W3CDTF">2021-11-04T03:08:40Z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0x010100DA2167C6E0ADE549A5A102352B26E124</vt:lpwstr>
  </property>
  <property fmtid="{D5CDD505-2E9C-101B-9397-08002B2CF9AE}" pid="3" name="ResourceType">
    <vt:lpwstr>134;#Post School Planning|df2ea762-3284-485e-89e9-f138dca27143</vt:lpwstr>
  </property>
</Properties>
</file>